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0"/>
  </p:notesMasterIdLst>
  <p:sldIdLst>
    <p:sldId id="260" r:id="rId5"/>
    <p:sldId id="637" r:id="rId6"/>
    <p:sldId id="262" r:id="rId7"/>
    <p:sldId id="703" r:id="rId8"/>
    <p:sldId id="727"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223063-DACE-458E-9C8A-8FB67DA7C796}" v="43" dt="2023-10-05T11:00:35.5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71057A-A8E0-494A-AD05-93411E2E4F2E}" type="datetimeFigureOut">
              <a:rPr lang="en-GB" smtClean="0"/>
              <a:t>05/10/2023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4EBDDD-B003-4653-B384-443449A3AA0B}" type="slidenum">
              <a:rPr lang="en-GB" smtClean="0"/>
              <a:t>‹#›</a:t>
            </a:fld>
            <a:endParaRPr lang="en-GB"/>
          </a:p>
        </p:txBody>
      </p:sp>
    </p:spTree>
    <p:extLst>
      <p:ext uri="{BB962C8B-B14F-4D97-AF65-F5344CB8AC3E}">
        <p14:creationId xmlns:p14="http://schemas.microsoft.com/office/powerpoint/2010/main" val="37993271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4FF2CC1-3BBE-2749-B7D9-53224D739F1D}" type="slidenum">
              <a:rPr lang="en-US" smtClean="0"/>
              <a:t>4</a:t>
            </a:fld>
            <a:endParaRPr lang="en-US"/>
          </a:p>
        </p:txBody>
      </p:sp>
    </p:spTree>
    <p:extLst>
      <p:ext uri="{BB962C8B-B14F-4D97-AF65-F5344CB8AC3E}">
        <p14:creationId xmlns:p14="http://schemas.microsoft.com/office/powerpoint/2010/main" val="13591846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Amalia</a:t>
            </a:r>
          </a:p>
        </p:txBody>
      </p:sp>
      <p:sp>
        <p:nvSpPr>
          <p:cNvPr id="4" name="Slide Number Placeholder 3"/>
          <p:cNvSpPr>
            <a:spLocks noGrp="1"/>
          </p:cNvSpPr>
          <p:nvPr>
            <p:ph type="sldNum" sz="quarter" idx="5"/>
          </p:nvPr>
        </p:nvSpPr>
        <p:spPr/>
        <p:txBody>
          <a:bodyPr/>
          <a:lstStyle/>
          <a:p>
            <a:fld id="{44FF2CC1-3BBE-2749-B7D9-53224D739F1D}" type="slidenum">
              <a:rPr lang="en-US" smtClean="0"/>
              <a:t>5</a:t>
            </a:fld>
            <a:endParaRPr lang="en-US"/>
          </a:p>
        </p:txBody>
      </p:sp>
    </p:spTree>
    <p:extLst>
      <p:ext uri="{BB962C8B-B14F-4D97-AF65-F5344CB8AC3E}">
        <p14:creationId xmlns:p14="http://schemas.microsoft.com/office/powerpoint/2010/main" val="34534292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3" descr="A picture containing text, person, person&#10;&#10;Description automatically generated">
            <a:extLst>
              <a:ext uri="{FF2B5EF4-FFF2-40B4-BE49-F238E27FC236}">
                <a16:creationId xmlns:a16="http://schemas.microsoft.com/office/drawing/2014/main" id="{A6F3B431-619B-6643-8B70-4A8EBBDE05E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Content Placeholder 2">
            <a:extLst>
              <a:ext uri="{FF2B5EF4-FFF2-40B4-BE49-F238E27FC236}">
                <a16:creationId xmlns:a16="http://schemas.microsoft.com/office/drawing/2014/main" id="{05963613-71F8-E349-80EC-0DD5BB5C5C5E}"/>
              </a:ext>
            </a:extLst>
          </p:cNvPr>
          <p:cNvSpPr>
            <a:spLocks noGrp="1"/>
          </p:cNvSpPr>
          <p:nvPr>
            <p:ph idx="1" hasCustomPrompt="1"/>
          </p:nvPr>
        </p:nvSpPr>
        <p:spPr>
          <a:xfrm>
            <a:off x="474910" y="2438399"/>
            <a:ext cx="4548643" cy="3736623"/>
          </a:xfrm>
        </p:spPr>
        <p:txBody>
          <a:bodyPr>
            <a:normAutofit/>
          </a:bodyPr>
          <a:lstStyle>
            <a:lvl1pPr>
              <a:lnSpc>
                <a:spcPts val="6400"/>
              </a:lnSpc>
              <a:defRPr sz="6000" baseline="0">
                <a:solidFill>
                  <a:schemeClr val="bg1"/>
                </a:solidFill>
                <a:latin typeface="Arial" panose="020B0604020202020204" pitchFamily="34" charset="0"/>
              </a:defRPr>
            </a:lvl1pPr>
          </a:lstStyle>
          <a:p>
            <a:pPr lvl="0"/>
            <a:r>
              <a:rPr lang="en-GB"/>
              <a:t>Click to add title</a:t>
            </a:r>
          </a:p>
        </p:txBody>
      </p:sp>
    </p:spTree>
    <p:extLst>
      <p:ext uri="{BB962C8B-B14F-4D97-AF65-F5344CB8AC3E}">
        <p14:creationId xmlns:p14="http://schemas.microsoft.com/office/powerpoint/2010/main" val="4189412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Divider 1">
    <p:spTree>
      <p:nvGrpSpPr>
        <p:cNvPr id="1" name=""/>
        <p:cNvGrpSpPr/>
        <p:nvPr/>
      </p:nvGrpSpPr>
      <p:grpSpPr>
        <a:xfrm>
          <a:off x="0" y="0"/>
          <a:ext cx="0" cy="0"/>
          <a:chOff x="0" y="0"/>
          <a:chExt cx="0" cy="0"/>
        </a:xfrm>
      </p:grpSpPr>
      <p:pic>
        <p:nvPicPr>
          <p:cNvPr id="6" name="Picture 5" descr="A picture containing text, stage&#10;&#10;Description automatically generated">
            <a:extLst>
              <a:ext uri="{FF2B5EF4-FFF2-40B4-BE49-F238E27FC236}">
                <a16:creationId xmlns:a16="http://schemas.microsoft.com/office/drawing/2014/main" id="{3175DA37-89F1-AD4B-8CA1-701044538B3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14854DA-2773-CF48-9D1A-1C189A7F59C7}"/>
              </a:ext>
            </a:extLst>
          </p:cNvPr>
          <p:cNvSpPr>
            <a:spLocks noGrp="1"/>
          </p:cNvSpPr>
          <p:nvPr>
            <p:ph type="title"/>
          </p:nvPr>
        </p:nvSpPr>
        <p:spPr>
          <a:xfrm>
            <a:off x="493182" y="1709739"/>
            <a:ext cx="7826728" cy="2681640"/>
          </a:xfrm>
        </p:spPr>
        <p:txBody>
          <a:bodyPr anchor="b"/>
          <a:lstStyle>
            <a:lvl1pPr>
              <a:defRPr sz="3600" baseline="0">
                <a:solidFill>
                  <a:schemeClr val="bg1"/>
                </a:solidFill>
                <a:latin typeface="Arial" panose="020B0604020202020204" pitchFamily="34" charset="0"/>
              </a:defRPr>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1D1FE533-DE53-B342-B57D-76E4A284D55F}"/>
              </a:ext>
            </a:extLst>
          </p:cNvPr>
          <p:cNvSpPr>
            <a:spLocks noGrp="1"/>
          </p:cNvSpPr>
          <p:nvPr>
            <p:ph type="body" idx="1"/>
          </p:nvPr>
        </p:nvSpPr>
        <p:spPr>
          <a:xfrm>
            <a:off x="493182" y="4562475"/>
            <a:ext cx="6505928" cy="1500187"/>
          </a:xfrm>
        </p:spPr>
        <p:txBody>
          <a:bodyPr/>
          <a:lstStyle>
            <a:lvl1pPr marL="0" indent="0">
              <a:buNone/>
              <a:defRPr sz="2400" baseline="0">
                <a:solidFill>
                  <a:srgbClr val="FFCF00"/>
                </a:solidFill>
                <a:latin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3634163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1_Section Divider 1">
    <p:spTree>
      <p:nvGrpSpPr>
        <p:cNvPr id="1" name=""/>
        <p:cNvGrpSpPr/>
        <p:nvPr/>
      </p:nvGrpSpPr>
      <p:grpSpPr>
        <a:xfrm>
          <a:off x="0" y="0"/>
          <a:ext cx="0" cy="0"/>
          <a:chOff x="0" y="0"/>
          <a:chExt cx="0" cy="0"/>
        </a:xfrm>
      </p:grpSpPr>
      <p:pic>
        <p:nvPicPr>
          <p:cNvPr id="5" name="Picture 4" descr="A person holding a computer&#10;&#10;Description automatically generated with low confidence">
            <a:extLst>
              <a:ext uri="{FF2B5EF4-FFF2-40B4-BE49-F238E27FC236}">
                <a16:creationId xmlns:a16="http://schemas.microsoft.com/office/drawing/2014/main" id="{5E4CC3B7-1405-6E46-A5C5-658A4B6B16B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14854DA-2773-CF48-9D1A-1C189A7F59C7}"/>
              </a:ext>
            </a:extLst>
          </p:cNvPr>
          <p:cNvSpPr>
            <a:spLocks noGrp="1"/>
          </p:cNvSpPr>
          <p:nvPr>
            <p:ph type="title"/>
          </p:nvPr>
        </p:nvSpPr>
        <p:spPr>
          <a:xfrm>
            <a:off x="5686073" y="1709739"/>
            <a:ext cx="5964060" cy="2681640"/>
          </a:xfrm>
        </p:spPr>
        <p:txBody>
          <a:bodyPr anchor="b"/>
          <a:lstStyle>
            <a:lvl1pPr>
              <a:defRPr sz="3600" baseline="0">
                <a:solidFill>
                  <a:schemeClr val="bg1"/>
                </a:solidFill>
                <a:latin typeface="Arial" panose="020B0604020202020204" pitchFamily="34" charset="0"/>
              </a:defRPr>
            </a:lvl1pPr>
          </a:lstStyle>
          <a:p>
            <a:r>
              <a:rPr lang="en-GB"/>
              <a:t>Click to edit Master title</a:t>
            </a:r>
            <a:endParaRPr lang="en-US"/>
          </a:p>
        </p:txBody>
      </p:sp>
      <p:sp>
        <p:nvSpPr>
          <p:cNvPr id="3" name="Text Placeholder 2">
            <a:extLst>
              <a:ext uri="{FF2B5EF4-FFF2-40B4-BE49-F238E27FC236}">
                <a16:creationId xmlns:a16="http://schemas.microsoft.com/office/drawing/2014/main" id="{1D1FE533-DE53-B342-B57D-76E4A284D55F}"/>
              </a:ext>
            </a:extLst>
          </p:cNvPr>
          <p:cNvSpPr>
            <a:spLocks noGrp="1"/>
          </p:cNvSpPr>
          <p:nvPr>
            <p:ph type="body" idx="1"/>
          </p:nvPr>
        </p:nvSpPr>
        <p:spPr>
          <a:xfrm>
            <a:off x="5686072" y="4562475"/>
            <a:ext cx="5964060" cy="1500187"/>
          </a:xfrm>
        </p:spPr>
        <p:txBody>
          <a:bodyPr/>
          <a:lstStyle>
            <a:lvl1pPr marL="0" indent="0">
              <a:buNone/>
              <a:defRPr sz="2400" baseline="0">
                <a:solidFill>
                  <a:srgbClr val="FFCF00"/>
                </a:solidFill>
                <a:latin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11558031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Section Divider 1">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CB38AD16-433B-674C-952B-A98C52A23690}"/>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7" name="Title 1">
            <a:extLst>
              <a:ext uri="{FF2B5EF4-FFF2-40B4-BE49-F238E27FC236}">
                <a16:creationId xmlns:a16="http://schemas.microsoft.com/office/drawing/2014/main" id="{9A9A268E-6C9E-FEA0-624D-18F47C7E1A03}"/>
              </a:ext>
            </a:extLst>
          </p:cNvPr>
          <p:cNvSpPr>
            <a:spLocks noGrp="1"/>
          </p:cNvSpPr>
          <p:nvPr>
            <p:ph type="title"/>
          </p:nvPr>
        </p:nvSpPr>
        <p:spPr>
          <a:xfrm>
            <a:off x="493182" y="1709739"/>
            <a:ext cx="7521929" cy="2681640"/>
          </a:xfrm>
        </p:spPr>
        <p:txBody>
          <a:bodyPr anchor="b"/>
          <a:lstStyle>
            <a:lvl1pPr>
              <a:defRPr sz="3600" baseline="0">
                <a:solidFill>
                  <a:schemeClr val="bg1"/>
                </a:solidFill>
                <a:latin typeface="Arial" panose="020B0604020202020204" pitchFamily="34" charset="0"/>
              </a:defRPr>
            </a:lvl1pPr>
          </a:lstStyle>
          <a:p>
            <a:r>
              <a:rPr lang="en-GB"/>
              <a:t>Click to edit Master title style</a:t>
            </a:r>
            <a:endParaRPr lang="en-US"/>
          </a:p>
        </p:txBody>
      </p:sp>
      <p:sp>
        <p:nvSpPr>
          <p:cNvPr id="8" name="Text Placeholder 2">
            <a:extLst>
              <a:ext uri="{FF2B5EF4-FFF2-40B4-BE49-F238E27FC236}">
                <a16:creationId xmlns:a16="http://schemas.microsoft.com/office/drawing/2014/main" id="{2A6415A3-5088-68D5-5B4F-CA47ACF3F816}"/>
              </a:ext>
            </a:extLst>
          </p:cNvPr>
          <p:cNvSpPr>
            <a:spLocks noGrp="1"/>
          </p:cNvSpPr>
          <p:nvPr>
            <p:ph type="body" idx="1"/>
          </p:nvPr>
        </p:nvSpPr>
        <p:spPr>
          <a:xfrm>
            <a:off x="493182" y="4562475"/>
            <a:ext cx="6505928" cy="1500187"/>
          </a:xfrm>
        </p:spPr>
        <p:txBody>
          <a:bodyPr/>
          <a:lstStyle>
            <a:lvl1pPr marL="0" indent="0">
              <a:buNone/>
              <a:defRPr sz="2400" baseline="0">
                <a:solidFill>
                  <a:schemeClr val="bg1"/>
                </a:solidFill>
                <a:latin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21460472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3_Section Divider 1">
    <p:spTree>
      <p:nvGrpSpPr>
        <p:cNvPr id="1" name=""/>
        <p:cNvGrpSpPr/>
        <p:nvPr/>
      </p:nvGrpSpPr>
      <p:grpSpPr>
        <a:xfrm>
          <a:off x="0" y="0"/>
          <a:ext cx="0" cy="0"/>
          <a:chOff x="0" y="0"/>
          <a:chExt cx="0" cy="0"/>
        </a:xfrm>
      </p:grpSpPr>
      <p:pic>
        <p:nvPicPr>
          <p:cNvPr id="5" name="Picture 4" descr="Shape&#10;&#10;Description automatically generated">
            <a:extLst>
              <a:ext uri="{FF2B5EF4-FFF2-40B4-BE49-F238E27FC236}">
                <a16:creationId xmlns:a16="http://schemas.microsoft.com/office/drawing/2014/main" id="{D951CC53-2737-C244-9B43-59113CE5E92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14854DA-2773-CF48-9D1A-1C189A7F59C7}"/>
              </a:ext>
            </a:extLst>
          </p:cNvPr>
          <p:cNvSpPr>
            <a:spLocks noGrp="1"/>
          </p:cNvSpPr>
          <p:nvPr>
            <p:ph type="title"/>
          </p:nvPr>
        </p:nvSpPr>
        <p:spPr>
          <a:xfrm>
            <a:off x="493182" y="1709739"/>
            <a:ext cx="7826728" cy="2681640"/>
          </a:xfrm>
        </p:spPr>
        <p:txBody>
          <a:bodyPr anchor="b"/>
          <a:lstStyle>
            <a:lvl1pPr>
              <a:defRPr sz="3600" baseline="0">
                <a:solidFill>
                  <a:schemeClr val="bg1"/>
                </a:solidFill>
                <a:latin typeface="Arial" panose="020B0604020202020204" pitchFamily="34" charset="0"/>
              </a:defRPr>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1D1FE533-DE53-B342-B57D-76E4A284D55F}"/>
              </a:ext>
            </a:extLst>
          </p:cNvPr>
          <p:cNvSpPr>
            <a:spLocks noGrp="1"/>
          </p:cNvSpPr>
          <p:nvPr>
            <p:ph type="body" idx="1"/>
          </p:nvPr>
        </p:nvSpPr>
        <p:spPr>
          <a:xfrm>
            <a:off x="493182" y="4562475"/>
            <a:ext cx="6505928" cy="1500187"/>
          </a:xfrm>
        </p:spPr>
        <p:txBody>
          <a:bodyPr/>
          <a:lstStyle>
            <a:lvl1pPr marL="0" indent="0">
              <a:buNone/>
              <a:defRPr sz="2400" baseline="0">
                <a:solidFill>
                  <a:schemeClr val="bg1"/>
                </a:solidFill>
                <a:latin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23716835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Section Divider 1">
    <p:spTree>
      <p:nvGrpSpPr>
        <p:cNvPr id="1" name=""/>
        <p:cNvGrpSpPr/>
        <p:nvPr/>
      </p:nvGrpSpPr>
      <p:grpSpPr>
        <a:xfrm>
          <a:off x="0" y="0"/>
          <a:ext cx="0" cy="0"/>
          <a:chOff x="0" y="0"/>
          <a:chExt cx="0" cy="0"/>
        </a:xfrm>
      </p:grpSpPr>
      <p:pic>
        <p:nvPicPr>
          <p:cNvPr id="6" name="Picture 5" descr="A picture containing text&#10;&#10;Description automatically generated">
            <a:extLst>
              <a:ext uri="{FF2B5EF4-FFF2-40B4-BE49-F238E27FC236}">
                <a16:creationId xmlns:a16="http://schemas.microsoft.com/office/drawing/2014/main" id="{7FF8AA33-3769-0449-98E2-B28B42135E1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7" name="Title 1">
            <a:extLst>
              <a:ext uri="{FF2B5EF4-FFF2-40B4-BE49-F238E27FC236}">
                <a16:creationId xmlns:a16="http://schemas.microsoft.com/office/drawing/2014/main" id="{7CA17D86-8434-4143-D5DB-8522170E1CB4}"/>
              </a:ext>
            </a:extLst>
          </p:cNvPr>
          <p:cNvSpPr>
            <a:spLocks noGrp="1"/>
          </p:cNvSpPr>
          <p:nvPr>
            <p:ph type="title"/>
          </p:nvPr>
        </p:nvSpPr>
        <p:spPr>
          <a:xfrm>
            <a:off x="4157932" y="1719792"/>
            <a:ext cx="7526070" cy="1325563"/>
          </a:xfrm>
        </p:spPr>
        <p:txBody>
          <a:bodyPr/>
          <a:lstStyle/>
          <a:p>
            <a:r>
              <a:rPr lang="en-GB"/>
              <a:t>Click to edit Master title style</a:t>
            </a:r>
            <a:endParaRPr lang="en-US"/>
          </a:p>
        </p:txBody>
      </p:sp>
      <p:sp>
        <p:nvSpPr>
          <p:cNvPr id="8" name="Content Placeholder 3">
            <a:extLst>
              <a:ext uri="{FF2B5EF4-FFF2-40B4-BE49-F238E27FC236}">
                <a16:creationId xmlns:a16="http://schemas.microsoft.com/office/drawing/2014/main" id="{F8B8BE6B-D24D-6B1F-1843-3EA0590E3B16}"/>
              </a:ext>
            </a:extLst>
          </p:cNvPr>
          <p:cNvSpPr>
            <a:spLocks noGrp="1"/>
          </p:cNvSpPr>
          <p:nvPr>
            <p:ph sz="half" idx="2"/>
          </p:nvPr>
        </p:nvSpPr>
        <p:spPr>
          <a:xfrm>
            <a:off x="4157932" y="3121555"/>
            <a:ext cx="7526069" cy="2959629"/>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6166239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Section Divider 1">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CA17D86-8434-4143-D5DB-8522170E1CB4}"/>
              </a:ext>
            </a:extLst>
          </p:cNvPr>
          <p:cNvSpPr>
            <a:spLocks noGrp="1"/>
          </p:cNvSpPr>
          <p:nvPr>
            <p:ph type="title"/>
          </p:nvPr>
        </p:nvSpPr>
        <p:spPr>
          <a:xfrm>
            <a:off x="496712" y="1719792"/>
            <a:ext cx="8319909" cy="1325563"/>
          </a:xfrm>
        </p:spPr>
        <p:txBody>
          <a:bodyPr/>
          <a:lstStyle/>
          <a:p>
            <a:r>
              <a:rPr lang="en-GB"/>
              <a:t>Click to edit Master title style</a:t>
            </a:r>
            <a:endParaRPr lang="en-US"/>
          </a:p>
        </p:txBody>
      </p:sp>
      <p:sp>
        <p:nvSpPr>
          <p:cNvPr id="8" name="Content Placeholder 3">
            <a:extLst>
              <a:ext uri="{FF2B5EF4-FFF2-40B4-BE49-F238E27FC236}">
                <a16:creationId xmlns:a16="http://schemas.microsoft.com/office/drawing/2014/main" id="{F8B8BE6B-D24D-6B1F-1843-3EA0590E3B16}"/>
              </a:ext>
            </a:extLst>
          </p:cNvPr>
          <p:cNvSpPr>
            <a:spLocks noGrp="1"/>
          </p:cNvSpPr>
          <p:nvPr>
            <p:ph sz="half" idx="2"/>
          </p:nvPr>
        </p:nvSpPr>
        <p:spPr>
          <a:xfrm>
            <a:off x="496713" y="3121555"/>
            <a:ext cx="8319908" cy="2959629"/>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4" name="Picture 3" descr="A picture containing text&#10;&#10;Description automatically generated">
            <a:extLst>
              <a:ext uri="{FF2B5EF4-FFF2-40B4-BE49-F238E27FC236}">
                <a16:creationId xmlns:a16="http://schemas.microsoft.com/office/drawing/2014/main" id="{F8C6D237-1D55-EE47-88B4-5E4553FC6AA1}"/>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312399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Section Divider 1">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CA17D86-8434-4143-D5DB-8522170E1CB4}"/>
              </a:ext>
            </a:extLst>
          </p:cNvPr>
          <p:cNvSpPr>
            <a:spLocks noGrp="1"/>
          </p:cNvSpPr>
          <p:nvPr>
            <p:ph type="title"/>
          </p:nvPr>
        </p:nvSpPr>
        <p:spPr>
          <a:xfrm>
            <a:off x="496712" y="1719792"/>
            <a:ext cx="8319909" cy="1325563"/>
          </a:xfrm>
        </p:spPr>
        <p:txBody>
          <a:bodyPr/>
          <a:lstStyle/>
          <a:p>
            <a:r>
              <a:rPr lang="en-GB"/>
              <a:t>Click to edit Master title style</a:t>
            </a:r>
            <a:endParaRPr lang="en-US"/>
          </a:p>
        </p:txBody>
      </p:sp>
      <p:sp>
        <p:nvSpPr>
          <p:cNvPr id="8" name="Content Placeholder 3">
            <a:extLst>
              <a:ext uri="{FF2B5EF4-FFF2-40B4-BE49-F238E27FC236}">
                <a16:creationId xmlns:a16="http://schemas.microsoft.com/office/drawing/2014/main" id="{F8B8BE6B-D24D-6B1F-1843-3EA0590E3B16}"/>
              </a:ext>
            </a:extLst>
          </p:cNvPr>
          <p:cNvSpPr>
            <a:spLocks noGrp="1"/>
          </p:cNvSpPr>
          <p:nvPr>
            <p:ph sz="half" idx="2"/>
          </p:nvPr>
        </p:nvSpPr>
        <p:spPr>
          <a:xfrm>
            <a:off x="496713" y="3121555"/>
            <a:ext cx="8319908" cy="2959629"/>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3" name="Picture 2" descr="Logo&#10;&#10;Description automatically generated with low confidence">
            <a:extLst>
              <a:ext uri="{FF2B5EF4-FFF2-40B4-BE49-F238E27FC236}">
                <a16:creationId xmlns:a16="http://schemas.microsoft.com/office/drawing/2014/main" id="{9EA4E1AD-4E26-134E-B3AB-A3069F8E4D63}"/>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7793500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Section Divider 1">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CA17D86-8434-4143-D5DB-8522170E1CB4}"/>
              </a:ext>
            </a:extLst>
          </p:cNvPr>
          <p:cNvSpPr>
            <a:spLocks noGrp="1"/>
          </p:cNvSpPr>
          <p:nvPr>
            <p:ph type="title"/>
          </p:nvPr>
        </p:nvSpPr>
        <p:spPr>
          <a:xfrm>
            <a:off x="3307646" y="1719792"/>
            <a:ext cx="8319909" cy="1325563"/>
          </a:xfrm>
        </p:spPr>
        <p:txBody>
          <a:bodyPr/>
          <a:lstStyle/>
          <a:p>
            <a:r>
              <a:rPr lang="en-GB"/>
              <a:t>Click to edit Master title style</a:t>
            </a:r>
            <a:endParaRPr lang="en-US"/>
          </a:p>
        </p:txBody>
      </p:sp>
      <p:sp>
        <p:nvSpPr>
          <p:cNvPr id="8" name="Content Placeholder 3">
            <a:extLst>
              <a:ext uri="{FF2B5EF4-FFF2-40B4-BE49-F238E27FC236}">
                <a16:creationId xmlns:a16="http://schemas.microsoft.com/office/drawing/2014/main" id="{F8B8BE6B-D24D-6B1F-1843-3EA0590E3B16}"/>
              </a:ext>
            </a:extLst>
          </p:cNvPr>
          <p:cNvSpPr>
            <a:spLocks noGrp="1"/>
          </p:cNvSpPr>
          <p:nvPr>
            <p:ph sz="half" idx="2"/>
          </p:nvPr>
        </p:nvSpPr>
        <p:spPr>
          <a:xfrm>
            <a:off x="3307647" y="3121555"/>
            <a:ext cx="8319908" cy="2959629"/>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4" name="Picture 3" descr="A screenshot of a computer&#10;&#10;Description automatically generated with medium confidence">
            <a:extLst>
              <a:ext uri="{FF2B5EF4-FFF2-40B4-BE49-F238E27FC236}">
                <a16:creationId xmlns:a16="http://schemas.microsoft.com/office/drawing/2014/main" id="{BFA83A52-A24B-A348-83CA-E66B9E9BFA28}"/>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555473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24272091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0_Section Divider 1">
    <p:spTree>
      <p:nvGrpSpPr>
        <p:cNvPr id="1" name=""/>
        <p:cNvGrpSpPr/>
        <p:nvPr/>
      </p:nvGrpSpPr>
      <p:grpSpPr>
        <a:xfrm>
          <a:off x="0" y="0"/>
          <a:ext cx="0" cy="0"/>
          <a:chOff x="0" y="0"/>
          <a:chExt cx="0" cy="0"/>
        </a:xfrm>
      </p:grpSpPr>
      <p:pic>
        <p:nvPicPr>
          <p:cNvPr id="4" name="Picture 3" descr="A picture containing text&#10;&#10;Description automatically generated">
            <a:extLst>
              <a:ext uri="{FF2B5EF4-FFF2-40B4-BE49-F238E27FC236}">
                <a16:creationId xmlns:a16="http://schemas.microsoft.com/office/drawing/2014/main" id="{F8C6D237-1D55-EE47-88B4-5E4553FC6AA1}"/>
              </a:ext>
            </a:extLst>
          </p:cNvPr>
          <p:cNvPicPr>
            <a:picLocks noChangeAspect="1"/>
          </p:cNvPicPr>
          <p:nvPr userDrawn="1"/>
        </p:nvPicPr>
        <p:blipFill rotWithShape="1">
          <a:blip r:embed="rId2"/>
          <a:srcRect l="65473" t="34955"/>
          <a:stretch/>
        </p:blipFill>
        <p:spPr>
          <a:xfrm>
            <a:off x="9434483" y="3935896"/>
            <a:ext cx="2757516" cy="2922103"/>
          </a:xfrm>
          <a:prstGeom prst="rect">
            <a:avLst/>
          </a:prstGeom>
        </p:spPr>
      </p:pic>
      <p:sp>
        <p:nvSpPr>
          <p:cNvPr id="8" name="Content Placeholder 3">
            <a:extLst>
              <a:ext uri="{FF2B5EF4-FFF2-40B4-BE49-F238E27FC236}">
                <a16:creationId xmlns:a16="http://schemas.microsoft.com/office/drawing/2014/main" id="{F8B8BE6B-D24D-6B1F-1843-3EA0590E3B16}"/>
              </a:ext>
            </a:extLst>
          </p:cNvPr>
          <p:cNvSpPr>
            <a:spLocks noGrp="1"/>
          </p:cNvSpPr>
          <p:nvPr>
            <p:ph sz="half" idx="2"/>
          </p:nvPr>
        </p:nvSpPr>
        <p:spPr>
          <a:xfrm>
            <a:off x="496712" y="2397211"/>
            <a:ext cx="9920034" cy="4125725"/>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1" name="Picture 10" descr="A picture containing text&#10;&#10;Description automatically generated">
            <a:extLst>
              <a:ext uri="{FF2B5EF4-FFF2-40B4-BE49-F238E27FC236}">
                <a16:creationId xmlns:a16="http://schemas.microsoft.com/office/drawing/2014/main" id="{341CFB3B-F19A-A5A4-0A0D-78D702E31605}"/>
              </a:ext>
            </a:extLst>
          </p:cNvPr>
          <p:cNvPicPr>
            <a:picLocks noChangeAspect="1"/>
          </p:cNvPicPr>
          <p:nvPr userDrawn="1"/>
        </p:nvPicPr>
        <p:blipFill rotWithShape="1">
          <a:blip r:embed="rId2"/>
          <a:srcRect l="78506" b="78589"/>
          <a:stretch/>
        </p:blipFill>
        <p:spPr>
          <a:xfrm>
            <a:off x="10058262" y="23038"/>
            <a:ext cx="2133738" cy="1195579"/>
          </a:xfrm>
          <a:prstGeom prst="rect">
            <a:avLst/>
          </a:prstGeom>
        </p:spPr>
      </p:pic>
      <p:pic>
        <p:nvPicPr>
          <p:cNvPr id="12" name="Picture 11" descr="A picture containing text&#10;&#10;Description automatically generated">
            <a:extLst>
              <a:ext uri="{FF2B5EF4-FFF2-40B4-BE49-F238E27FC236}">
                <a16:creationId xmlns:a16="http://schemas.microsoft.com/office/drawing/2014/main" id="{FE4D974A-C7B6-26CC-7BA5-DC1BFADB08EB}"/>
              </a:ext>
            </a:extLst>
          </p:cNvPr>
          <p:cNvPicPr>
            <a:picLocks noChangeAspect="1"/>
          </p:cNvPicPr>
          <p:nvPr userDrawn="1"/>
        </p:nvPicPr>
        <p:blipFill rotWithShape="1">
          <a:blip r:embed="rId2"/>
          <a:srcRect r="77939" b="80671"/>
          <a:stretch/>
        </p:blipFill>
        <p:spPr>
          <a:xfrm>
            <a:off x="8577468" y="175213"/>
            <a:ext cx="1779629" cy="877068"/>
          </a:xfrm>
          <a:prstGeom prst="rect">
            <a:avLst/>
          </a:prstGeom>
        </p:spPr>
      </p:pic>
      <p:sp>
        <p:nvSpPr>
          <p:cNvPr id="13" name="Title 1">
            <a:extLst>
              <a:ext uri="{FF2B5EF4-FFF2-40B4-BE49-F238E27FC236}">
                <a16:creationId xmlns:a16="http://schemas.microsoft.com/office/drawing/2014/main" id="{69CD36E7-C410-1FEB-7AFF-B92B1CE7DAAE}"/>
              </a:ext>
            </a:extLst>
          </p:cNvPr>
          <p:cNvSpPr>
            <a:spLocks noGrp="1"/>
          </p:cNvSpPr>
          <p:nvPr>
            <p:ph type="title"/>
          </p:nvPr>
        </p:nvSpPr>
        <p:spPr>
          <a:xfrm>
            <a:off x="496712" y="495291"/>
            <a:ext cx="7263486" cy="1325563"/>
          </a:xfrm>
        </p:spPr>
        <p:txBody>
          <a:bodyPr anchor="t">
            <a:normAutofit/>
          </a:bodyPr>
          <a:lstStyle>
            <a:lvl1pPr>
              <a:defRPr sz="3200"/>
            </a:lvl1pPr>
          </a:lstStyle>
          <a:p>
            <a:r>
              <a:rPr lang="en-GB"/>
              <a:t>Click to edit Master title style</a:t>
            </a:r>
            <a:endParaRPr lang="en-US"/>
          </a:p>
        </p:txBody>
      </p:sp>
    </p:spTree>
    <p:extLst>
      <p:ext uri="{BB962C8B-B14F-4D97-AF65-F5344CB8AC3E}">
        <p14:creationId xmlns:p14="http://schemas.microsoft.com/office/powerpoint/2010/main" val="9639920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2_Section Divider 1">
    <p:spTree>
      <p:nvGrpSpPr>
        <p:cNvPr id="1" name=""/>
        <p:cNvGrpSpPr/>
        <p:nvPr/>
      </p:nvGrpSpPr>
      <p:grpSpPr>
        <a:xfrm>
          <a:off x="0" y="0"/>
          <a:ext cx="0" cy="0"/>
          <a:chOff x="0" y="0"/>
          <a:chExt cx="0" cy="0"/>
        </a:xfrm>
      </p:grpSpPr>
      <p:sp>
        <p:nvSpPr>
          <p:cNvPr id="8" name="Content Placeholder 3">
            <a:extLst>
              <a:ext uri="{FF2B5EF4-FFF2-40B4-BE49-F238E27FC236}">
                <a16:creationId xmlns:a16="http://schemas.microsoft.com/office/drawing/2014/main" id="{F8B8BE6B-D24D-6B1F-1843-3EA0590E3B16}"/>
              </a:ext>
            </a:extLst>
          </p:cNvPr>
          <p:cNvSpPr>
            <a:spLocks noGrp="1"/>
          </p:cNvSpPr>
          <p:nvPr>
            <p:ph sz="half" idx="2"/>
          </p:nvPr>
        </p:nvSpPr>
        <p:spPr>
          <a:xfrm>
            <a:off x="496712" y="2060787"/>
            <a:ext cx="9920034" cy="4462150"/>
          </a:xfrm>
        </p:spPr>
        <p:txBody>
          <a:bodyPr>
            <a:normAutofit/>
          </a:bodyPr>
          <a:lstStyle>
            <a:lvl1pPr>
              <a:lnSpc>
                <a:spcPct val="150000"/>
              </a:lnSpc>
              <a:defRPr sz="2000">
                <a:latin typeface="Arial" panose="020B0604020202020204" pitchFamily="34" charset="0"/>
                <a:cs typeface="Arial" panose="020B0604020202020204" pitchFamily="34" charset="0"/>
              </a:defRPr>
            </a:lvl1pPr>
            <a:lvl2pPr>
              <a:lnSpc>
                <a:spcPct val="150000"/>
              </a:lnSpc>
              <a:defRPr sz="2000">
                <a:latin typeface="Arial" panose="020B0604020202020204" pitchFamily="34" charset="0"/>
                <a:cs typeface="Arial" panose="020B0604020202020204" pitchFamily="34" charset="0"/>
              </a:defRPr>
            </a:lvl2pPr>
            <a:lvl3pPr>
              <a:lnSpc>
                <a:spcPct val="150000"/>
              </a:lnSpc>
              <a:defRPr sz="2000">
                <a:latin typeface="Arial" panose="020B0604020202020204" pitchFamily="34" charset="0"/>
                <a:cs typeface="Arial" panose="020B0604020202020204" pitchFamily="34" charset="0"/>
              </a:defRPr>
            </a:lvl3pPr>
            <a:lvl4pPr>
              <a:lnSpc>
                <a:spcPct val="150000"/>
              </a:lnSpc>
              <a:defRPr sz="2000">
                <a:latin typeface="Arial" panose="020B0604020202020204" pitchFamily="34" charset="0"/>
                <a:cs typeface="Arial" panose="020B0604020202020204" pitchFamily="34" charset="0"/>
              </a:defRPr>
            </a:lvl4pPr>
            <a:lvl5pPr>
              <a:lnSpc>
                <a:spcPct val="150000"/>
              </a:lnSpc>
              <a:defRPr sz="200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Title 1">
            <a:extLst>
              <a:ext uri="{FF2B5EF4-FFF2-40B4-BE49-F238E27FC236}">
                <a16:creationId xmlns:a16="http://schemas.microsoft.com/office/drawing/2014/main" id="{7CA17D86-8434-4143-D5DB-8522170E1CB4}"/>
              </a:ext>
            </a:extLst>
          </p:cNvPr>
          <p:cNvSpPr>
            <a:spLocks noGrp="1"/>
          </p:cNvSpPr>
          <p:nvPr>
            <p:ph type="title"/>
          </p:nvPr>
        </p:nvSpPr>
        <p:spPr>
          <a:xfrm>
            <a:off x="496712" y="476250"/>
            <a:ext cx="7679100" cy="1325563"/>
          </a:xfrm>
        </p:spPr>
        <p:txBody>
          <a:bodyPr anchor="t">
            <a:normAutofit/>
          </a:bodyPr>
          <a:lstStyle>
            <a:lvl1pPr>
              <a:defRPr sz="2800"/>
            </a:lvl1pPr>
          </a:lstStyle>
          <a:p>
            <a:r>
              <a:rPr lang="en-GB"/>
              <a:t>Click to edit Master title style</a:t>
            </a:r>
            <a:endParaRPr lang="en-US"/>
          </a:p>
        </p:txBody>
      </p:sp>
      <p:pic>
        <p:nvPicPr>
          <p:cNvPr id="5" name="Picture 4" descr="Logo&#10;&#10;Description automatically generated with low confidence">
            <a:extLst>
              <a:ext uri="{FF2B5EF4-FFF2-40B4-BE49-F238E27FC236}">
                <a16:creationId xmlns:a16="http://schemas.microsoft.com/office/drawing/2014/main" id="{BF8E28E9-AAF9-36D9-D6AF-B56FA71509F2}"/>
              </a:ext>
            </a:extLst>
          </p:cNvPr>
          <p:cNvPicPr>
            <a:picLocks noChangeAspect="1"/>
          </p:cNvPicPr>
          <p:nvPr userDrawn="1"/>
        </p:nvPicPr>
        <p:blipFill rotWithShape="1">
          <a:blip r:embed="rId2"/>
          <a:srcRect l="72457" t="29741"/>
          <a:stretch/>
        </p:blipFill>
        <p:spPr>
          <a:xfrm>
            <a:off x="10224826" y="4035287"/>
            <a:ext cx="1967173" cy="2822712"/>
          </a:xfrm>
          <a:prstGeom prst="rect">
            <a:avLst/>
          </a:prstGeom>
        </p:spPr>
      </p:pic>
      <p:pic>
        <p:nvPicPr>
          <p:cNvPr id="11" name="Picture 10" descr="A picture containing text&#10;&#10;Description automatically generated">
            <a:extLst>
              <a:ext uri="{FF2B5EF4-FFF2-40B4-BE49-F238E27FC236}">
                <a16:creationId xmlns:a16="http://schemas.microsoft.com/office/drawing/2014/main" id="{AF5B4305-BED6-0D88-1A7A-C2ADED376841}"/>
              </a:ext>
            </a:extLst>
          </p:cNvPr>
          <p:cNvPicPr>
            <a:picLocks noChangeAspect="1"/>
          </p:cNvPicPr>
          <p:nvPr userDrawn="1"/>
        </p:nvPicPr>
        <p:blipFill rotWithShape="1">
          <a:blip r:embed="rId3"/>
          <a:srcRect r="77939" b="80671"/>
          <a:stretch/>
        </p:blipFill>
        <p:spPr>
          <a:xfrm>
            <a:off x="8550809" y="148426"/>
            <a:ext cx="1779629" cy="877068"/>
          </a:xfrm>
          <a:prstGeom prst="rect">
            <a:avLst/>
          </a:prstGeom>
        </p:spPr>
      </p:pic>
      <p:pic>
        <p:nvPicPr>
          <p:cNvPr id="12" name="Picture 11" descr="A picture containing text&#10;&#10;Description automatically generated">
            <a:extLst>
              <a:ext uri="{FF2B5EF4-FFF2-40B4-BE49-F238E27FC236}">
                <a16:creationId xmlns:a16="http://schemas.microsoft.com/office/drawing/2014/main" id="{5FB953DF-EB34-1CA4-36F0-657F99C5BE97}"/>
              </a:ext>
            </a:extLst>
          </p:cNvPr>
          <p:cNvPicPr>
            <a:picLocks noChangeAspect="1"/>
          </p:cNvPicPr>
          <p:nvPr userDrawn="1"/>
        </p:nvPicPr>
        <p:blipFill rotWithShape="1">
          <a:blip r:embed="rId3"/>
          <a:srcRect l="78506" b="78589"/>
          <a:stretch/>
        </p:blipFill>
        <p:spPr>
          <a:xfrm>
            <a:off x="10058262" y="-10829"/>
            <a:ext cx="2133738" cy="1195579"/>
          </a:xfrm>
          <a:prstGeom prst="rect">
            <a:avLst/>
          </a:prstGeom>
        </p:spPr>
      </p:pic>
    </p:spTree>
    <p:extLst>
      <p:ext uri="{BB962C8B-B14F-4D97-AF65-F5344CB8AC3E}">
        <p14:creationId xmlns:p14="http://schemas.microsoft.com/office/powerpoint/2010/main" val="3795280801"/>
      </p:ext>
    </p:extLst>
  </p:cSld>
  <p:clrMapOvr>
    <a:masterClrMapping/>
  </p:clrMapOvr>
  <p:extLst>
    <p:ext uri="{DCECCB84-F9BA-43D5-87BE-67443E8EF086}">
      <p15:sldGuideLst xmlns:p15="http://schemas.microsoft.com/office/powerpoint/2012/main">
        <p15:guide id="1" orient="horz" pos="300">
          <p15:clr>
            <a:srgbClr val="FBAE40"/>
          </p15:clr>
        </p15:guide>
        <p15:guide id="2" pos="30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D6EC6D-2B8C-9A4F-9AE0-F68EE44922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E242D3D-07C1-3E44-9FAC-240EECB3CF4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00106378"/>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8" r:id="rId3"/>
    <p:sldLayoutId id="2147483659" r:id="rId4"/>
    <p:sldLayoutId id="2147483660" r:id="rId5"/>
    <p:sldLayoutId id="2147483662" r:id="rId6"/>
    <p:sldLayoutId id="2147483663" r:id="rId7"/>
    <p:sldLayoutId id="2147483664" r:id="rId8"/>
    <p:sldLayoutId id="2147483665" r:id="rId9"/>
    <p:sldLayoutId id="2147483666" r:id="rId10"/>
    <p:sldLayoutId id="2147483667" r:id="rId11"/>
    <p:sldLayoutId id="2147483668" r:id="rId12"/>
  </p:sldLayoutIdLst>
  <p:txStyles>
    <p:titleStyle>
      <a:lvl1pPr algn="l" defTabSz="914400" rtl="0" eaLnBrk="1" latinLnBrk="0" hangingPunct="1">
        <a:lnSpc>
          <a:spcPct val="90000"/>
        </a:lnSpc>
        <a:spcBef>
          <a:spcPct val="0"/>
        </a:spcBef>
        <a:buNone/>
        <a:defRPr sz="3600" b="1" i="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0"/>
        </a:spcBef>
        <a:spcAft>
          <a:spcPts val="40"/>
        </a:spcAft>
        <a:buFont typeface="Arial" panose="020B0604020202020204" pitchFamily="34" charset="0"/>
        <a:buNone/>
        <a:defRPr sz="3200"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40"/>
        </a:spcAft>
        <a:buFont typeface="Arial" panose="020B0604020202020204" pitchFamily="34" charset="0"/>
        <a:buNone/>
        <a:defRPr sz="3200" kern="1200">
          <a:solidFill>
            <a:schemeClr val="tx1"/>
          </a:solidFill>
          <a:latin typeface="+mn-lt"/>
          <a:ea typeface="+mn-ea"/>
          <a:cs typeface="+mn-cs"/>
        </a:defRPr>
      </a:lvl2pPr>
      <a:lvl3pPr marL="0" indent="0" algn="l" defTabSz="914400" rtl="0" eaLnBrk="1" latinLnBrk="0" hangingPunct="1">
        <a:lnSpc>
          <a:spcPct val="100000"/>
        </a:lnSpc>
        <a:spcBef>
          <a:spcPts val="0"/>
        </a:spcBef>
        <a:spcAft>
          <a:spcPts val="40"/>
        </a:spcAft>
        <a:buFont typeface="Arial" panose="020B0604020202020204" pitchFamily="34" charset="0"/>
        <a:buNone/>
        <a:defRPr sz="320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40"/>
        </a:spcAft>
        <a:buFont typeface="Arial" panose="020B0604020202020204" pitchFamily="34" charset="0"/>
        <a:buNone/>
        <a:defRPr sz="3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40"/>
        </a:spcAft>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7875D-037B-C78E-D857-9ACC27318B2C}"/>
              </a:ext>
            </a:extLst>
          </p:cNvPr>
          <p:cNvSpPr>
            <a:spLocks noGrp="1"/>
          </p:cNvSpPr>
          <p:nvPr>
            <p:ph type="title"/>
          </p:nvPr>
        </p:nvSpPr>
        <p:spPr/>
        <p:txBody>
          <a:bodyPr/>
          <a:lstStyle/>
          <a:p>
            <a:r>
              <a:rPr lang="en-US" dirty="0"/>
              <a:t>Roles and </a:t>
            </a:r>
            <a:r>
              <a:rPr lang="en-GB" dirty="0"/>
              <a:t>organisational</a:t>
            </a:r>
            <a:r>
              <a:rPr lang="en-US" dirty="0"/>
              <a:t> structures</a:t>
            </a:r>
          </a:p>
        </p:txBody>
      </p:sp>
      <p:sp>
        <p:nvSpPr>
          <p:cNvPr id="3" name="Text Placeholder 2">
            <a:extLst>
              <a:ext uri="{FF2B5EF4-FFF2-40B4-BE49-F238E27FC236}">
                <a16:creationId xmlns:a16="http://schemas.microsoft.com/office/drawing/2014/main" id="{FA9EA91C-CE35-6F20-16BD-F46DC78ADBAE}"/>
              </a:ext>
            </a:extLst>
          </p:cNvPr>
          <p:cNvSpPr>
            <a:spLocks noGrp="1"/>
          </p:cNvSpPr>
          <p:nvPr>
            <p:ph type="body" idx="1"/>
          </p:nvPr>
        </p:nvSpPr>
        <p:spPr/>
        <p:txBody>
          <a:bodyPr/>
          <a:lstStyle/>
          <a:p>
            <a:r>
              <a:rPr lang="en-US" dirty="0"/>
              <a:t>NHS Innovation Service</a:t>
            </a:r>
          </a:p>
        </p:txBody>
      </p:sp>
    </p:spTree>
    <p:extLst>
      <p:ext uri="{BB962C8B-B14F-4D97-AF65-F5344CB8AC3E}">
        <p14:creationId xmlns:p14="http://schemas.microsoft.com/office/powerpoint/2010/main" val="3362194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EA9853F-80B8-7462-E9FD-B1AA82E6ED39}"/>
              </a:ext>
            </a:extLst>
          </p:cNvPr>
          <p:cNvGrpSpPr>
            <a:grpSpLocks/>
          </p:cNvGrpSpPr>
          <p:nvPr/>
        </p:nvGrpSpPr>
        <p:grpSpPr>
          <a:xfrm>
            <a:off x="0" y="0"/>
            <a:ext cx="12192000" cy="6858000"/>
            <a:chOff x="0" y="0"/>
            <a:chExt cx="12192000" cy="6858000"/>
          </a:xfrm>
        </p:grpSpPr>
        <p:pic>
          <p:nvPicPr>
            <p:cNvPr id="5" name="Picture 4">
              <a:extLst>
                <a:ext uri="{FF2B5EF4-FFF2-40B4-BE49-F238E27FC236}">
                  <a16:creationId xmlns:a16="http://schemas.microsoft.com/office/drawing/2014/main" id="{AF6B50E3-9E6D-73D8-3B4F-2FDBFD171875}"/>
                </a:ext>
              </a:extLst>
            </p:cNvPr>
            <p:cNvPicPr>
              <a:picLocks noChangeAspect="1"/>
            </p:cNvPicPr>
            <p:nvPr/>
          </p:nvPicPr>
          <p:blipFill>
            <a:blip r:embed="rId2"/>
            <a:stretch>
              <a:fillRect/>
            </a:stretch>
          </p:blipFill>
          <p:spPr>
            <a:xfrm>
              <a:off x="0" y="3461"/>
              <a:ext cx="12192000" cy="6854539"/>
            </a:xfrm>
            <a:prstGeom prst="rect">
              <a:avLst/>
            </a:prstGeom>
          </p:spPr>
        </p:pic>
        <p:pic>
          <p:nvPicPr>
            <p:cNvPr id="6" name="Picture 5">
              <a:extLst>
                <a:ext uri="{FF2B5EF4-FFF2-40B4-BE49-F238E27FC236}">
                  <a16:creationId xmlns:a16="http://schemas.microsoft.com/office/drawing/2014/main" id="{D8AEA762-4A5F-AAC1-E9E3-FD5A1A41EF7C}"/>
                </a:ext>
              </a:extLst>
            </p:cNvPr>
            <p:cNvPicPr>
              <a:picLocks noChangeAspect="1"/>
            </p:cNvPicPr>
            <p:nvPr/>
          </p:nvPicPr>
          <p:blipFill>
            <a:blip r:embed="rId3"/>
            <a:stretch>
              <a:fillRect/>
            </a:stretch>
          </p:blipFill>
          <p:spPr>
            <a:xfrm>
              <a:off x="0" y="0"/>
              <a:ext cx="12192000" cy="1267997"/>
            </a:xfrm>
            <a:prstGeom prst="rect">
              <a:avLst/>
            </a:prstGeom>
          </p:spPr>
        </p:pic>
      </p:grpSp>
      <p:sp>
        <p:nvSpPr>
          <p:cNvPr id="7" name="Title 1">
            <a:extLst>
              <a:ext uri="{FF2B5EF4-FFF2-40B4-BE49-F238E27FC236}">
                <a16:creationId xmlns:a16="http://schemas.microsoft.com/office/drawing/2014/main" id="{89E642EC-1974-1C33-1C3F-491DF354B441}"/>
              </a:ext>
            </a:extLst>
          </p:cNvPr>
          <p:cNvSpPr txBox="1">
            <a:spLocks/>
          </p:cNvSpPr>
          <p:nvPr/>
        </p:nvSpPr>
        <p:spPr>
          <a:xfrm>
            <a:off x="390180" y="1281314"/>
            <a:ext cx="8319909" cy="608121"/>
          </a:xfrm>
          <a:prstGeom prst="rect">
            <a:avLst/>
          </a:prstGeom>
        </p:spPr>
        <p:txBody>
          <a:bodyPr spcFirstLastPara="1" vert="horz" wrap="square" lIns="91425" tIns="91425" rIns="91425" bIns="91425" rtlCol="0" anchor="b" anchorCtr="0">
            <a:normAutofit lnSpcReduction="10000"/>
          </a:bodyPr>
          <a:lstStyle>
            <a:lvl1pPr lvl="0" algn="ctr" defTabSz="914400" rtl="0" eaLnBrk="1" latinLnBrk="0" hangingPunct="1">
              <a:lnSpc>
                <a:spcPct val="90000"/>
              </a:lnSpc>
              <a:spcBef>
                <a:spcPts val="0"/>
              </a:spcBef>
              <a:spcAft>
                <a:spcPts val="0"/>
              </a:spcAft>
              <a:buSzPts val="5200"/>
              <a:buNone/>
              <a:defRPr sz="6933" b="1" i="0" kern="1200">
                <a:solidFill>
                  <a:schemeClr val="tx1"/>
                </a:solidFill>
                <a:latin typeface="Arial" panose="020B0604020202020204" pitchFamily="34" charset="0"/>
                <a:ea typeface="+mj-ea"/>
                <a:cs typeface="Arial" panose="020B0604020202020204" pitchFamily="34" charset="0"/>
              </a:defRPr>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pPr algn="l"/>
            <a:r>
              <a:rPr lang="en-US" sz="3200" dirty="0"/>
              <a:t>Innovation Service – roles</a:t>
            </a:r>
          </a:p>
        </p:txBody>
      </p:sp>
      <p:sp>
        <p:nvSpPr>
          <p:cNvPr id="8" name="Content Placeholder 2">
            <a:extLst>
              <a:ext uri="{FF2B5EF4-FFF2-40B4-BE49-F238E27FC236}">
                <a16:creationId xmlns:a16="http://schemas.microsoft.com/office/drawing/2014/main" id="{BB784D3E-085B-D09A-2B19-1E44D2DA1349}"/>
              </a:ext>
            </a:extLst>
          </p:cNvPr>
          <p:cNvSpPr txBox="1">
            <a:spLocks/>
          </p:cNvSpPr>
          <p:nvPr/>
        </p:nvSpPr>
        <p:spPr>
          <a:xfrm>
            <a:off x="390180" y="2006354"/>
            <a:ext cx="8780452" cy="4429957"/>
          </a:xfrm>
          <a:prstGeom prst="rect">
            <a:avLst/>
          </a:prstGeom>
        </p:spPr>
        <p:txBody>
          <a:bodyPr>
            <a:normAutofit/>
          </a:bodyPr>
          <a:lstStyle>
            <a:lvl1pPr marL="0" indent="0" algn="l" defTabSz="914400" rtl="0" eaLnBrk="1" latinLnBrk="0" hangingPunct="1">
              <a:lnSpc>
                <a:spcPct val="100000"/>
              </a:lnSpc>
              <a:spcBef>
                <a:spcPts val="0"/>
              </a:spcBef>
              <a:spcAft>
                <a:spcPts val="40"/>
              </a:spcAft>
              <a:buFont typeface="Arial" panose="020B0604020202020204" pitchFamily="34" charset="0"/>
              <a:buNone/>
              <a:defRPr sz="3200"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40"/>
              </a:spcAft>
              <a:buFont typeface="Arial" panose="020B0604020202020204" pitchFamily="34" charset="0"/>
              <a:buNone/>
              <a:defRPr sz="3200" kern="1200">
                <a:solidFill>
                  <a:schemeClr val="tx1"/>
                </a:solidFill>
                <a:latin typeface="+mn-lt"/>
                <a:ea typeface="+mn-ea"/>
                <a:cs typeface="+mn-cs"/>
              </a:defRPr>
            </a:lvl2pPr>
            <a:lvl3pPr marL="0" indent="0" algn="l" defTabSz="914400" rtl="0" eaLnBrk="1" latinLnBrk="0" hangingPunct="1">
              <a:lnSpc>
                <a:spcPct val="100000"/>
              </a:lnSpc>
              <a:spcBef>
                <a:spcPts val="0"/>
              </a:spcBef>
              <a:spcAft>
                <a:spcPts val="40"/>
              </a:spcAft>
              <a:buFont typeface="Arial" panose="020B0604020202020204" pitchFamily="34" charset="0"/>
              <a:buNone/>
              <a:defRPr sz="320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40"/>
              </a:spcAft>
              <a:buFont typeface="Arial" panose="020B0604020202020204" pitchFamily="34" charset="0"/>
              <a:buNone/>
              <a:defRPr sz="3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40"/>
              </a:spcAft>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11150">
              <a:spcBef>
                <a:spcPts val="600"/>
              </a:spcBef>
              <a:spcAft>
                <a:spcPts val="600"/>
              </a:spcAft>
              <a:buSzPts val="1300"/>
            </a:pPr>
            <a:r>
              <a:rPr lang="en-GB" sz="1350" dirty="0"/>
              <a:t>There are three types of roles in the Innovation Service:</a:t>
            </a:r>
            <a:endParaRPr lang="en-US" sz="1350" dirty="0"/>
          </a:p>
          <a:p>
            <a:pPr marL="171450" lvl="1" indent="-171450">
              <a:spcBef>
                <a:spcPts val="600"/>
              </a:spcBef>
              <a:spcAft>
                <a:spcPts val="600"/>
              </a:spcAft>
              <a:buSzPts val="1300"/>
              <a:buFont typeface="Arial" panose="020B0604020202020204" pitchFamily="34" charset="0"/>
              <a:buChar char="•"/>
            </a:pPr>
            <a:r>
              <a:rPr lang="en-GB" sz="1350" dirty="0"/>
              <a:t>A needs assessor (NA) is part of a specialist team who review submissions initially and work with innovators to ensure the record is as complete and accurate as possible. They record their assessment of the maturity of the innovation and what the innovator needs help with, and recommend accessors to support. </a:t>
            </a:r>
          </a:p>
          <a:p>
            <a:pPr marL="171450" lvl="1" indent="-171450">
              <a:spcBef>
                <a:spcPts val="600"/>
              </a:spcBef>
              <a:spcAft>
                <a:spcPts val="600"/>
              </a:spcAft>
              <a:buSzPts val="1300"/>
              <a:buFont typeface="Arial" panose="020B0604020202020204" pitchFamily="34" charset="0"/>
              <a:buChar char="•"/>
            </a:pPr>
            <a:r>
              <a:rPr lang="en-GB" sz="1350" dirty="0"/>
              <a:t>A qualifying accessor (QA) is responsible for reviewing all incoming innovations shared with their organisation and deciding whether their organisation can support it. They assign a status to each innovation and assign accessors from their unit to the innovations they choose to engage with. A qualifying accessor also has access to the same features as an accessor</a:t>
            </a:r>
          </a:p>
          <a:p>
            <a:pPr marL="171450" lvl="1" indent="-171450">
              <a:spcBef>
                <a:spcPts val="600"/>
              </a:spcBef>
              <a:spcAft>
                <a:spcPts val="600"/>
              </a:spcAft>
              <a:buSzPts val="1300"/>
              <a:buFont typeface="Arial" panose="020B0604020202020204" pitchFamily="34" charset="0"/>
              <a:buChar char="•"/>
            </a:pPr>
            <a:r>
              <a:rPr lang="en-GB" sz="1350" dirty="0"/>
              <a:t>An accessor (A) can engage with innovators on behalf of their unit, to help them progress towards adoption and scaling. They cannot select innovations to engage with or end engagements. An accessor only sees the innovations their unit has been assigned to engage with</a:t>
            </a:r>
          </a:p>
          <a:p>
            <a:pPr>
              <a:spcBef>
                <a:spcPts val="600"/>
              </a:spcBef>
              <a:spcAft>
                <a:spcPts val="600"/>
              </a:spcAft>
              <a:buSzPts val="1300"/>
            </a:pPr>
            <a:r>
              <a:rPr lang="en-GB" sz="1350" dirty="0"/>
              <a:t>A unit</a:t>
            </a:r>
            <a:r>
              <a:rPr lang="en-GB" sz="1350" b="1" dirty="0"/>
              <a:t> </a:t>
            </a:r>
            <a:r>
              <a:rPr lang="en-GB" sz="1350" dirty="0"/>
              <a:t>is a group or team delivering an organisation’s support offer. </a:t>
            </a:r>
          </a:p>
          <a:p>
            <a:pPr>
              <a:spcBef>
                <a:spcPts val="600"/>
              </a:spcBef>
              <a:spcAft>
                <a:spcPts val="600"/>
              </a:spcAft>
              <a:buSzPts val="1300"/>
            </a:pPr>
            <a:r>
              <a:rPr lang="en-GB" sz="1350" dirty="0"/>
              <a:t>There must be at least one person reviewing innovations and at least one person to provide the support. Since QAs can do both, the minimum membership of a unit is one QA – there is no maximum number of either role. </a:t>
            </a:r>
          </a:p>
          <a:p>
            <a:pPr>
              <a:spcBef>
                <a:spcPts val="600"/>
              </a:spcBef>
              <a:spcAft>
                <a:spcPts val="600"/>
              </a:spcAft>
              <a:buSzPts val="1300"/>
            </a:pPr>
            <a:r>
              <a:rPr lang="en-GB" sz="1350" dirty="0"/>
              <a:t>Accessors and qualifying accessors can only be members of one unit. Everyone in the unit can see all innovations assigned to the unit. </a:t>
            </a:r>
            <a:endParaRPr lang="en-GB" sz="1350" dirty="0">
              <a:solidFill>
                <a:srgbClr val="595959"/>
              </a:solidFill>
            </a:endParaRPr>
          </a:p>
          <a:p>
            <a:pPr marL="146050">
              <a:buSzPts val="1300"/>
            </a:pPr>
            <a:endParaRPr lang="en-GB" sz="1700" b="1" dirty="0">
              <a:solidFill>
                <a:srgbClr val="224CCF"/>
              </a:solidFill>
            </a:endParaRPr>
          </a:p>
          <a:p>
            <a:endParaRPr lang="en-US" dirty="0"/>
          </a:p>
        </p:txBody>
      </p:sp>
    </p:spTree>
    <p:extLst>
      <p:ext uri="{BB962C8B-B14F-4D97-AF65-F5344CB8AC3E}">
        <p14:creationId xmlns:p14="http://schemas.microsoft.com/office/powerpoint/2010/main" val="3514275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3">
            <a:extLst>
              <a:ext uri="{FF2B5EF4-FFF2-40B4-BE49-F238E27FC236}">
                <a16:creationId xmlns:a16="http://schemas.microsoft.com/office/drawing/2014/main" id="{4B18CEFA-DCA0-42A3-90E0-3467744DD054}"/>
              </a:ext>
            </a:extLst>
          </p:cNvPr>
          <p:cNvSpPr>
            <a:spLocks noGrp="1"/>
          </p:cNvSpPr>
          <p:nvPr/>
        </p:nvSpPr>
        <p:spPr>
          <a:xfrm>
            <a:off x="4834360" y="2494594"/>
            <a:ext cx="4284379" cy="3416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1pPr>
            <a:lvl2pPr marL="914400" marR="0" lvl="1"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2pPr>
            <a:lvl3pPr marL="1371600" marR="0" lvl="2"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3pPr>
            <a:lvl4pPr marL="1828800" marR="0" lvl="3"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4pPr>
            <a:lvl5pPr marL="2286000" marR="0" lvl="4"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5pPr>
            <a:lvl6pPr marL="2743200" marR="0" lvl="5"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6pPr>
            <a:lvl7pPr marL="3200400" marR="0" lvl="6"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7pPr>
            <a:lvl8pPr marL="3657600" marR="0" lvl="7"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8pPr>
            <a:lvl9pPr marL="4114800" marR="0" lvl="8" indent="-304800" algn="l" rtl="0">
              <a:lnSpc>
                <a:spcPct val="115000"/>
              </a:lnSpc>
              <a:spcBef>
                <a:spcPts val="1600"/>
              </a:spcBef>
              <a:spcAft>
                <a:spcPts val="1600"/>
              </a:spcAft>
              <a:buClr>
                <a:schemeClr val="dk2"/>
              </a:buClr>
              <a:buSzPts val="1200"/>
              <a:buFont typeface="Arial"/>
              <a:buChar char="■"/>
              <a:defRPr sz="1200" b="0" i="0" u="none" strike="noStrike" cap="none">
                <a:solidFill>
                  <a:schemeClr val="dk2"/>
                </a:solidFill>
                <a:latin typeface="Arial"/>
                <a:ea typeface="Arial"/>
                <a:cs typeface="Arial"/>
                <a:sym typeface="Arial"/>
              </a:defRPr>
            </a:lvl9pPr>
          </a:lstStyle>
          <a:p>
            <a:pPr marL="139700" indent="0">
              <a:buNone/>
            </a:pPr>
            <a:r>
              <a:rPr lang="en-GB" sz="1600" dirty="0"/>
              <a:t>Accessors (A)</a:t>
            </a:r>
          </a:p>
          <a:p>
            <a:pPr marL="596900" lvl="1" indent="0">
              <a:lnSpc>
                <a:spcPct val="114999"/>
              </a:lnSpc>
              <a:buNone/>
            </a:pPr>
            <a:r>
              <a:rPr lang="en-GB" sz="1600" dirty="0"/>
              <a:t>Update support status (but can send a status update request to QA)</a:t>
            </a:r>
            <a:endParaRPr lang="en-US" sz="1600" dirty="0"/>
          </a:p>
          <a:p>
            <a:pPr marL="596900" lvl="1" indent="0">
              <a:lnSpc>
                <a:spcPct val="114999"/>
              </a:lnSpc>
              <a:buNone/>
            </a:pPr>
            <a:r>
              <a:rPr lang="en-GB" sz="1600" dirty="0"/>
              <a:t>Assign accessors</a:t>
            </a:r>
            <a:endParaRPr lang="en-US" sz="1600" dirty="0"/>
          </a:p>
          <a:p>
            <a:pPr marL="596900" lvl="1" indent="0">
              <a:buNone/>
            </a:pPr>
            <a:r>
              <a:rPr lang="en-GB" sz="1600" dirty="0"/>
              <a:t>Suggest organisations to support</a:t>
            </a:r>
            <a:endParaRPr lang="en-US" sz="1600" dirty="0"/>
          </a:p>
          <a:p>
            <a:pPr marL="596900" lvl="1" indent="0">
              <a:lnSpc>
                <a:spcPct val="114999"/>
              </a:lnSpc>
              <a:buNone/>
            </a:pPr>
            <a:r>
              <a:rPr lang="en-GB" sz="1600" dirty="0"/>
              <a:t>Tasks</a:t>
            </a:r>
            <a:endParaRPr lang="en-US" sz="1600" dirty="0"/>
          </a:p>
          <a:p>
            <a:pPr marL="596900" lvl="1" indent="0">
              <a:lnSpc>
                <a:spcPct val="114999"/>
              </a:lnSpc>
              <a:buNone/>
            </a:pPr>
            <a:r>
              <a:rPr lang="en-GB" sz="1600" dirty="0"/>
              <a:t>Messages</a:t>
            </a:r>
            <a:endParaRPr lang="en-US" sz="1600" dirty="0"/>
          </a:p>
          <a:p>
            <a:pPr marL="596900" lvl="1" indent="0">
              <a:lnSpc>
                <a:spcPct val="114999"/>
              </a:lnSpc>
              <a:buNone/>
            </a:pPr>
            <a:r>
              <a:rPr lang="en-GB" sz="1600" dirty="0"/>
              <a:t>View support status of all organisations</a:t>
            </a:r>
          </a:p>
          <a:p>
            <a:pPr marL="596900" lvl="1" indent="0">
              <a:buNone/>
            </a:pPr>
            <a:endParaRPr lang="en-GB" dirty="0"/>
          </a:p>
          <a:p>
            <a:pPr marL="139700" indent="0">
              <a:buNone/>
            </a:pPr>
            <a:endParaRPr lang="en-GB" dirty="0"/>
          </a:p>
        </p:txBody>
      </p:sp>
      <p:sp>
        <p:nvSpPr>
          <p:cNvPr id="2" name="Title 1">
            <a:extLst>
              <a:ext uri="{FF2B5EF4-FFF2-40B4-BE49-F238E27FC236}">
                <a16:creationId xmlns:a16="http://schemas.microsoft.com/office/drawing/2014/main" id="{9E38BA3A-2E33-CF1B-2E47-F7BF90EECD95}"/>
              </a:ext>
            </a:extLst>
          </p:cNvPr>
          <p:cNvSpPr>
            <a:spLocks noGrp="1"/>
          </p:cNvSpPr>
          <p:nvPr>
            <p:ph type="title"/>
          </p:nvPr>
        </p:nvSpPr>
        <p:spPr>
          <a:xfrm>
            <a:off x="478957" y="1182672"/>
            <a:ext cx="8319909" cy="1325563"/>
          </a:xfrm>
        </p:spPr>
        <p:txBody>
          <a:bodyPr/>
          <a:lstStyle/>
          <a:p>
            <a:r>
              <a:rPr lang="en-US" dirty="0"/>
              <a:t>Difference in roles – QA/A</a:t>
            </a:r>
          </a:p>
        </p:txBody>
      </p:sp>
      <p:sp>
        <p:nvSpPr>
          <p:cNvPr id="4" name="Text Placeholder 2">
            <a:extLst>
              <a:ext uri="{FF2B5EF4-FFF2-40B4-BE49-F238E27FC236}">
                <a16:creationId xmlns:a16="http://schemas.microsoft.com/office/drawing/2014/main" id="{04F70D0F-29BA-4602-A0D5-0D876B6FCBA4}"/>
              </a:ext>
            </a:extLst>
          </p:cNvPr>
          <p:cNvSpPr>
            <a:spLocks noGrp="1"/>
          </p:cNvSpPr>
          <p:nvPr/>
        </p:nvSpPr>
        <p:spPr>
          <a:xfrm>
            <a:off x="478957" y="2494594"/>
            <a:ext cx="3999900" cy="3416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1pPr>
            <a:lvl2pPr marL="914400" marR="0" lvl="1"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2pPr>
            <a:lvl3pPr marL="1371600" marR="0" lvl="2"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3pPr>
            <a:lvl4pPr marL="1828800" marR="0" lvl="3"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4pPr>
            <a:lvl5pPr marL="2286000" marR="0" lvl="4"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5pPr>
            <a:lvl6pPr marL="2743200" marR="0" lvl="5"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6pPr>
            <a:lvl7pPr marL="3200400" marR="0" lvl="6"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7pPr>
            <a:lvl8pPr marL="3657600" marR="0" lvl="7"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8pPr>
            <a:lvl9pPr marL="4114800" marR="0" lvl="8" indent="-304800" algn="l" rtl="0">
              <a:lnSpc>
                <a:spcPct val="115000"/>
              </a:lnSpc>
              <a:spcBef>
                <a:spcPts val="1600"/>
              </a:spcBef>
              <a:spcAft>
                <a:spcPts val="1600"/>
              </a:spcAft>
              <a:buClr>
                <a:schemeClr val="dk2"/>
              </a:buClr>
              <a:buSzPts val="1200"/>
              <a:buFont typeface="Arial"/>
              <a:buChar char="■"/>
              <a:defRPr sz="1200" b="0" i="0" u="none" strike="noStrike" cap="none">
                <a:solidFill>
                  <a:schemeClr val="dk2"/>
                </a:solidFill>
                <a:latin typeface="Arial"/>
                <a:ea typeface="Arial"/>
                <a:cs typeface="Arial"/>
                <a:sym typeface="Arial"/>
              </a:defRPr>
            </a:lvl9pPr>
          </a:lstStyle>
          <a:p>
            <a:pPr marL="139700" indent="0">
              <a:buNone/>
            </a:pPr>
            <a:r>
              <a:rPr lang="en-GB" sz="1800" dirty="0"/>
              <a:t>Qualifying accessors (QA)</a:t>
            </a:r>
          </a:p>
          <a:p>
            <a:pPr marL="596900" lvl="1" indent="0">
              <a:buNone/>
            </a:pPr>
            <a:r>
              <a:rPr lang="en-GB" sz="1600" dirty="0"/>
              <a:t>Update support status</a:t>
            </a:r>
          </a:p>
          <a:p>
            <a:pPr marL="596900" lvl="1" indent="0">
              <a:buNone/>
            </a:pPr>
            <a:r>
              <a:rPr lang="en-GB" sz="1600" dirty="0"/>
              <a:t>Assign accessors</a:t>
            </a:r>
          </a:p>
          <a:p>
            <a:pPr marL="596900" lvl="1" indent="0">
              <a:lnSpc>
                <a:spcPct val="114999"/>
              </a:lnSpc>
              <a:buNone/>
            </a:pPr>
            <a:r>
              <a:rPr lang="en-GB" sz="1600" dirty="0"/>
              <a:t>Suggest organisations to support</a:t>
            </a:r>
          </a:p>
          <a:p>
            <a:pPr marL="596900" lvl="1" indent="0">
              <a:buNone/>
            </a:pPr>
            <a:r>
              <a:rPr lang="en-GB" sz="1600" dirty="0"/>
              <a:t>Tasks</a:t>
            </a:r>
          </a:p>
          <a:p>
            <a:pPr marL="596900" lvl="1" indent="0">
              <a:lnSpc>
                <a:spcPct val="114999"/>
              </a:lnSpc>
              <a:buNone/>
            </a:pPr>
            <a:r>
              <a:rPr lang="en-GB" sz="1600" dirty="0"/>
              <a:t>Messages</a:t>
            </a:r>
          </a:p>
          <a:p>
            <a:pPr marL="596900" lvl="1" indent="0">
              <a:buNone/>
            </a:pPr>
            <a:r>
              <a:rPr lang="en-GB" sz="1600" dirty="0"/>
              <a:t>View support status of all organisations</a:t>
            </a:r>
          </a:p>
        </p:txBody>
      </p:sp>
      <p:pic>
        <p:nvPicPr>
          <p:cNvPr id="5" name="Graphic 5" descr="Checkmark">
            <a:extLst>
              <a:ext uri="{FF2B5EF4-FFF2-40B4-BE49-F238E27FC236}">
                <a16:creationId xmlns:a16="http://schemas.microsoft.com/office/drawing/2014/main" id="{1DD8B160-F0A4-435B-B949-1F8C1E1DFEF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04746" y="3044629"/>
            <a:ext cx="368490" cy="368490"/>
          </a:xfrm>
          <a:prstGeom prst="rect">
            <a:avLst/>
          </a:prstGeom>
        </p:spPr>
      </p:pic>
      <p:pic>
        <p:nvPicPr>
          <p:cNvPr id="6" name="Graphic 6" descr="Checkmark">
            <a:extLst>
              <a:ext uri="{FF2B5EF4-FFF2-40B4-BE49-F238E27FC236}">
                <a16:creationId xmlns:a16="http://schemas.microsoft.com/office/drawing/2014/main" id="{5638998D-030A-419F-9010-9E93EB2FC48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04746" y="3551432"/>
            <a:ext cx="368490" cy="368490"/>
          </a:xfrm>
          <a:prstGeom prst="rect">
            <a:avLst/>
          </a:prstGeom>
        </p:spPr>
      </p:pic>
      <p:pic>
        <p:nvPicPr>
          <p:cNvPr id="7" name="Graphic 7" descr="Checkmark">
            <a:extLst>
              <a:ext uri="{FF2B5EF4-FFF2-40B4-BE49-F238E27FC236}">
                <a16:creationId xmlns:a16="http://schemas.microsoft.com/office/drawing/2014/main" id="{B03C20F8-E5C3-49D7-B7BC-BCD28263EB3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04746" y="4021345"/>
            <a:ext cx="368490" cy="368490"/>
          </a:xfrm>
          <a:prstGeom prst="rect">
            <a:avLst/>
          </a:prstGeom>
        </p:spPr>
      </p:pic>
      <p:pic>
        <p:nvPicPr>
          <p:cNvPr id="8" name="Graphic 8" descr="Checkmark">
            <a:extLst>
              <a:ext uri="{FF2B5EF4-FFF2-40B4-BE49-F238E27FC236}">
                <a16:creationId xmlns:a16="http://schemas.microsoft.com/office/drawing/2014/main" id="{77AE8948-82E7-463D-A32C-410BB45B895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04746" y="4502415"/>
            <a:ext cx="368490" cy="368490"/>
          </a:xfrm>
          <a:prstGeom prst="rect">
            <a:avLst/>
          </a:prstGeom>
        </p:spPr>
      </p:pic>
      <p:pic>
        <p:nvPicPr>
          <p:cNvPr id="9" name="Graphic 9" descr="Checkmark">
            <a:extLst>
              <a:ext uri="{FF2B5EF4-FFF2-40B4-BE49-F238E27FC236}">
                <a16:creationId xmlns:a16="http://schemas.microsoft.com/office/drawing/2014/main" id="{E668963C-3AC4-49FF-A881-C5A7A723188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04746" y="5009891"/>
            <a:ext cx="368490" cy="368490"/>
          </a:xfrm>
          <a:prstGeom prst="rect">
            <a:avLst/>
          </a:prstGeom>
        </p:spPr>
      </p:pic>
      <p:pic>
        <p:nvPicPr>
          <p:cNvPr id="10" name="Graphic 10" descr="Checkmark">
            <a:extLst>
              <a:ext uri="{FF2B5EF4-FFF2-40B4-BE49-F238E27FC236}">
                <a16:creationId xmlns:a16="http://schemas.microsoft.com/office/drawing/2014/main" id="{F5A33F09-D2E5-47BA-B7AD-9EBA586B9B6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65961" y="5251751"/>
            <a:ext cx="368490" cy="368490"/>
          </a:xfrm>
          <a:prstGeom prst="rect">
            <a:avLst/>
          </a:prstGeom>
        </p:spPr>
      </p:pic>
      <p:pic>
        <p:nvPicPr>
          <p:cNvPr id="11" name="Graphic 11" descr="Checkmark">
            <a:extLst>
              <a:ext uri="{FF2B5EF4-FFF2-40B4-BE49-F238E27FC236}">
                <a16:creationId xmlns:a16="http://schemas.microsoft.com/office/drawing/2014/main" id="{CFE92365-824B-434B-97AE-D7CC442776A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65961" y="4740477"/>
            <a:ext cx="368490" cy="368490"/>
          </a:xfrm>
          <a:prstGeom prst="rect">
            <a:avLst/>
          </a:prstGeom>
        </p:spPr>
      </p:pic>
      <p:pic>
        <p:nvPicPr>
          <p:cNvPr id="12" name="Graphic 12" descr="Checkmark">
            <a:extLst>
              <a:ext uri="{FF2B5EF4-FFF2-40B4-BE49-F238E27FC236}">
                <a16:creationId xmlns:a16="http://schemas.microsoft.com/office/drawing/2014/main" id="{2AE1D074-4481-4F0A-991E-6EADB03DE1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04746" y="5488864"/>
            <a:ext cx="368490" cy="368490"/>
          </a:xfrm>
          <a:prstGeom prst="rect">
            <a:avLst/>
          </a:prstGeom>
        </p:spPr>
      </p:pic>
      <p:pic>
        <p:nvPicPr>
          <p:cNvPr id="13" name="Graphic 13" descr="Checkmark">
            <a:extLst>
              <a:ext uri="{FF2B5EF4-FFF2-40B4-BE49-F238E27FC236}">
                <a16:creationId xmlns:a16="http://schemas.microsoft.com/office/drawing/2014/main" id="{8471059C-ABD2-423C-8813-D77AA591C5D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65961" y="5745603"/>
            <a:ext cx="368490" cy="368490"/>
          </a:xfrm>
          <a:prstGeom prst="rect">
            <a:avLst/>
          </a:prstGeom>
        </p:spPr>
      </p:pic>
      <p:pic>
        <p:nvPicPr>
          <p:cNvPr id="14" name="Graphic 15" descr="Close">
            <a:extLst>
              <a:ext uri="{FF2B5EF4-FFF2-40B4-BE49-F238E27FC236}">
                <a16:creationId xmlns:a16="http://schemas.microsoft.com/office/drawing/2014/main" id="{69679399-F181-4098-9772-C3D7F67A69C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065961" y="3105970"/>
            <a:ext cx="368490" cy="368490"/>
          </a:xfrm>
          <a:prstGeom prst="rect">
            <a:avLst/>
          </a:prstGeom>
        </p:spPr>
      </p:pic>
      <p:pic>
        <p:nvPicPr>
          <p:cNvPr id="15" name="Graphic 16" descr="Close">
            <a:extLst>
              <a:ext uri="{FF2B5EF4-FFF2-40B4-BE49-F238E27FC236}">
                <a16:creationId xmlns:a16="http://schemas.microsoft.com/office/drawing/2014/main" id="{A3A24866-F71E-4290-9738-2864ACB24CE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065961" y="3765977"/>
            <a:ext cx="368490" cy="368490"/>
          </a:xfrm>
          <a:prstGeom prst="rect">
            <a:avLst/>
          </a:prstGeom>
        </p:spPr>
      </p:pic>
      <p:pic>
        <p:nvPicPr>
          <p:cNvPr id="16" name="Graphic 17" descr="Close">
            <a:extLst>
              <a:ext uri="{FF2B5EF4-FFF2-40B4-BE49-F238E27FC236}">
                <a16:creationId xmlns:a16="http://schemas.microsoft.com/office/drawing/2014/main" id="{C25F34F1-4D79-494B-A276-9A53EF4D1DB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065961" y="4277251"/>
            <a:ext cx="368490" cy="368490"/>
          </a:xfrm>
          <a:prstGeom prst="rect">
            <a:avLst/>
          </a:prstGeom>
        </p:spPr>
      </p:pic>
    </p:spTree>
    <p:extLst>
      <p:ext uri="{BB962C8B-B14F-4D97-AF65-F5344CB8AC3E}">
        <p14:creationId xmlns:p14="http://schemas.microsoft.com/office/powerpoint/2010/main" val="11905952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18D195F-7A60-343D-A796-C3FDDB2B9DDC}"/>
              </a:ext>
            </a:extLst>
          </p:cNvPr>
          <p:cNvSpPr>
            <a:spLocks noGrp="1"/>
          </p:cNvSpPr>
          <p:nvPr>
            <p:ph type="title"/>
          </p:nvPr>
        </p:nvSpPr>
        <p:spPr>
          <a:xfrm>
            <a:off x="496712" y="713866"/>
            <a:ext cx="7263486" cy="1325563"/>
          </a:xfrm>
        </p:spPr>
        <p:txBody>
          <a:bodyPr>
            <a:normAutofit/>
          </a:bodyPr>
          <a:lstStyle/>
          <a:p>
            <a:r>
              <a:rPr lang="en-US" sz="2800" dirty="0"/>
              <a:t>Workflow for Support Organisations</a:t>
            </a:r>
            <a:endParaRPr lang="en-GB" sz="2800" noProof="0" dirty="0"/>
          </a:p>
        </p:txBody>
      </p:sp>
      <p:sp>
        <p:nvSpPr>
          <p:cNvPr id="4" name="TextBox 3">
            <a:extLst>
              <a:ext uri="{FF2B5EF4-FFF2-40B4-BE49-F238E27FC236}">
                <a16:creationId xmlns:a16="http://schemas.microsoft.com/office/drawing/2014/main" id="{E7E2C1C0-B7D0-D968-5778-F1FF269B8B9D}"/>
              </a:ext>
            </a:extLst>
          </p:cNvPr>
          <p:cNvSpPr txBox="1"/>
          <p:nvPr/>
        </p:nvSpPr>
        <p:spPr>
          <a:xfrm>
            <a:off x="496712" y="1439084"/>
            <a:ext cx="10857829" cy="2386807"/>
          </a:xfrm>
          <a:prstGeom prst="rect">
            <a:avLst/>
          </a:prstGeom>
          <a:noFill/>
        </p:spPr>
        <p:txBody>
          <a:bodyPr wrap="square">
            <a:spAutoFit/>
          </a:bodyPr>
          <a:lstStyle/>
          <a:p>
            <a:pPr>
              <a:lnSpc>
                <a:spcPct val="114999"/>
              </a:lnSpc>
              <a:buSzPts val="1300"/>
            </a:pPr>
            <a:r>
              <a:rPr lang="en-GB" sz="1450" dirty="0"/>
              <a:t>A qualifying accessor is responsible for reviewing all incoming innovations shared with their organisation</a:t>
            </a:r>
          </a:p>
          <a:p>
            <a:pPr marL="171450" indent="-171450">
              <a:lnSpc>
                <a:spcPct val="114999"/>
              </a:lnSpc>
              <a:buSzPts val="1300"/>
              <a:buFont typeface="Arial" panose="020B0604020202020204" pitchFamily="34" charset="0"/>
              <a:buChar char="•"/>
            </a:pPr>
            <a:r>
              <a:rPr lang="en-GB" sz="1450" dirty="0"/>
              <a:t>They assign a status to each innovation and assign accessors from their own unit to the innovations they choose to engage with</a:t>
            </a:r>
          </a:p>
          <a:p>
            <a:pPr marL="171450" indent="-171450">
              <a:lnSpc>
                <a:spcPct val="114999"/>
              </a:lnSpc>
              <a:buSzPts val="1300"/>
              <a:buFont typeface="Arial" panose="020B0604020202020204" pitchFamily="34" charset="0"/>
              <a:buChar char="•"/>
            </a:pPr>
            <a:r>
              <a:rPr lang="en-GB" sz="1450" dirty="0"/>
              <a:t>They can see all the submissions that have been shared with their organisation, but will only be required to review the innovations that have been recommended to them by the needs assessors</a:t>
            </a:r>
          </a:p>
          <a:p>
            <a:pPr marL="171450" indent="-171450">
              <a:lnSpc>
                <a:spcPct val="114999"/>
              </a:lnSpc>
              <a:buSzPts val="1300"/>
              <a:buFont typeface="Arial" panose="020B0604020202020204" pitchFamily="34" charset="0"/>
              <a:buChar char="•"/>
            </a:pPr>
            <a:r>
              <a:rPr lang="en-GB" sz="1450" dirty="0"/>
              <a:t>A qualifying accessor also has the ability to act as an accessor</a:t>
            </a:r>
          </a:p>
          <a:p>
            <a:pPr marL="171450" indent="-171450">
              <a:lnSpc>
                <a:spcPct val="114999"/>
              </a:lnSpc>
              <a:buSzPts val="1300"/>
              <a:buFont typeface="Arial" panose="020B0604020202020204" pitchFamily="34" charset="0"/>
              <a:buChar char="•"/>
            </a:pPr>
            <a:r>
              <a:rPr lang="en-GB" sz="1450" dirty="0"/>
              <a:t>A qualifying accessor can also refer the innovation onwards other support organisations through the service</a:t>
            </a:r>
          </a:p>
          <a:p>
            <a:pPr marL="171450" indent="-171450">
              <a:lnSpc>
                <a:spcPct val="114999"/>
              </a:lnSpc>
              <a:buSzPts val="1300"/>
              <a:buFont typeface="Arial" panose="020B0604020202020204" pitchFamily="34" charset="0"/>
              <a:buChar char="•"/>
            </a:pPr>
            <a:endParaRPr lang="en-GB" sz="1450" dirty="0"/>
          </a:p>
          <a:p>
            <a:pPr>
              <a:lnSpc>
                <a:spcPct val="114999"/>
              </a:lnSpc>
              <a:buSzPts val="1300"/>
            </a:pPr>
            <a:r>
              <a:rPr lang="en-GB" sz="1450" dirty="0"/>
              <a:t>An accessor is responsible for engaging with innovators on behalf of their unit, to help them progress towards adoption and scaling</a:t>
            </a:r>
          </a:p>
          <a:p>
            <a:pPr marL="171450" indent="-171450">
              <a:lnSpc>
                <a:spcPct val="114999"/>
              </a:lnSpc>
              <a:buSzPts val="1300"/>
              <a:buFont typeface="Arial" panose="020B0604020202020204" pitchFamily="34" charset="0"/>
              <a:buChar char="•"/>
            </a:pPr>
            <a:r>
              <a:rPr lang="en-GB" sz="1450" dirty="0"/>
              <a:t>An accessor only sees the innovations their unit has been assigned to engage with</a:t>
            </a:r>
          </a:p>
        </p:txBody>
      </p:sp>
      <p:sp>
        <p:nvSpPr>
          <p:cNvPr id="5" name="Google Shape;116;p20">
            <a:extLst>
              <a:ext uri="{FF2B5EF4-FFF2-40B4-BE49-F238E27FC236}">
                <a16:creationId xmlns:a16="http://schemas.microsoft.com/office/drawing/2014/main" id="{0F7E3C5E-903F-47C9-575C-B8A1CD3A72A8}"/>
              </a:ext>
            </a:extLst>
          </p:cNvPr>
          <p:cNvSpPr/>
          <p:nvPr/>
        </p:nvSpPr>
        <p:spPr>
          <a:xfrm>
            <a:off x="647633" y="4387859"/>
            <a:ext cx="1551000" cy="525300"/>
          </a:xfrm>
          <a:prstGeom prst="roundRect">
            <a:avLst>
              <a:gd name="adj" fmla="val 16667"/>
            </a:avLst>
          </a:prstGeom>
          <a:solidFill>
            <a:srgbClr val="002060"/>
          </a:solidFill>
          <a:ln>
            <a:solidFill>
              <a:srgbClr val="002060"/>
            </a:solidFill>
            <a:headEnd type="none" w="sm" len="sm"/>
            <a:tailEnd type="none" w="sm" len="sm"/>
          </a:ln>
        </p:spPr>
        <p:style>
          <a:lnRef idx="2">
            <a:schemeClr val="accent5">
              <a:shade val="50000"/>
            </a:schemeClr>
          </a:lnRef>
          <a:fillRef idx="1">
            <a:schemeClr val="accent5"/>
          </a:fillRef>
          <a:effectRef idx="0">
            <a:schemeClr val="accent5"/>
          </a:effectRef>
          <a:fontRef idx="minor">
            <a:schemeClr val="lt1"/>
          </a:fontRef>
        </p:style>
        <p:txBody>
          <a:bodyPr spcFirstLastPara="1" wrap="square" lIns="91425" tIns="91425" rIns="91425" bIns="91425" anchor="ctr" anchorCtr="0">
            <a:noAutofit/>
          </a:bodyPr>
          <a:lstStyle/>
          <a:p>
            <a:pPr algn="ctr">
              <a:defRPr/>
            </a:pPr>
            <a:r>
              <a:rPr lang="en-GB" sz="1100" dirty="0">
                <a:solidFill>
                  <a:srgbClr val="FFFFFF"/>
                </a:solidFill>
                <a:latin typeface="Roboto"/>
                <a:ea typeface="Roboto"/>
                <a:cs typeface="Roboto"/>
                <a:sym typeface="Roboto"/>
              </a:rPr>
              <a:t>Receive records to review</a:t>
            </a:r>
            <a:endParaRPr sz="1100" dirty="0">
              <a:solidFill>
                <a:srgbClr val="FFFFFF"/>
              </a:solidFill>
              <a:latin typeface="Roboto"/>
              <a:ea typeface="Roboto"/>
              <a:cs typeface="Roboto"/>
              <a:sym typeface="Roboto"/>
            </a:endParaRPr>
          </a:p>
        </p:txBody>
      </p:sp>
      <p:sp>
        <p:nvSpPr>
          <p:cNvPr id="11" name="Google Shape;116;p20">
            <a:extLst>
              <a:ext uri="{FF2B5EF4-FFF2-40B4-BE49-F238E27FC236}">
                <a16:creationId xmlns:a16="http://schemas.microsoft.com/office/drawing/2014/main" id="{94713680-0852-1944-A04E-71ED4F89C9AF}"/>
              </a:ext>
            </a:extLst>
          </p:cNvPr>
          <p:cNvSpPr/>
          <p:nvPr/>
        </p:nvSpPr>
        <p:spPr>
          <a:xfrm>
            <a:off x="2463504" y="4387859"/>
            <a:ext cx="1551000" cy="525300"/>
          </a:xfrm>
          <a:prstGeom prst="roundRect">
            <a:avLst>
              <a:gd name="adj" fmla="val 16667"/>
            </a:avLst>
          </a:prstGeom>
          <a:solidFill>
            <a:srgbClr val="002060"/>
          </a:solidFill>
          <a:ln>
            <a:solidFill>
              <a:srgbClr val="002060"/>
            </a:solidFill>
            <a:headEnd type="none" w="sm" len="sm"/>
            <a:tailEnd type="none" w="sm" len="sm"/>
          </a:ln>
        </p:spPr>
        <p:style>
          <a:lnRef idx="2">
            <a:schemeClr val="accent5">
              <a:shade val="50000"/>
            </a:schemeClr>
          </a:lnRef>
          <a:fillRef idx="1">
            <a:schemeClr val="accent5"/>
          </a:fillRef>
          <a:effectRef idx="0">
            <a:schemeClr val="accent5"/>
          </a:effectRef>
          <a:fontRef idx="minor">
            <a:schemeClr val="lt1"/>
          </a:fontRef>
        </p:style>
        <p:txBody>
          <a:bodyPr spcFirstLastPara="1" wrap="square" lIns="91425" tIns="91425" rIns="91425" bIns="91425" anchor="ctr" anchorCtr="0">
            <a:noAutofit/>
          </a:bodyPr>
          <a:lstStyle/>
          <a:p>
            <a:pPr algn="ctr">
              <a:defRPr/>
            </a:pPr>
            <a:r>
              <a:rPr lang="en-GB" sz="1100" dirty="0">
                <a:solidFill>
                  <a:srgbClr val="FFFFFF"/>
                </a:solidFill>
                <a:latin typeface="Roboto"/>
                <a:ea typeface="Roboto"/>
                <a:cs typeface="Roboto"/>
                <a:sym typeface="Roboto"/>
              </a:rPr>
              <a:t>Review record and assign status</a:t>
            </a:r>
            <a:endParaRPr sz="1100" dirty="0">
              <a:solidFill>
                <a:srgbClr val="FFFFFF"/>
              </a:solidFill>
              <a:latin typeface="Roboto"/>
              <a:ea typeface="Roboto"/>
              <a:cs typeface="Roboto"/>
              <a:sym typeface="Roboto"/>
            </a:endParaRPr>
          </a:p>
        </p:txBody>
      </p:sp>
      <p:sp>
        <p:nvSpPr>
          <p:cNvPr id="12" name="Google Shape;116;p20">
            <a:extLst>
              <a:ext uri="{FF2B5EF4-FFF2-40B4-BE49-F238E27FC236}">
                <a16:creationId xmlns:a16="http://schemas.microsoft.com/office/drawing/2014/main" id="{8BC0235C-6306-592D-4260-A1FE5EE83341}"/>
              </a:ext>
            </a:extLst>
          </p:cNvPr>
          <p:cNvSpPr/>
          <p:nvPr/>
        </p:nvSpPr>
        <p:spPr>
          <a:xfrm>
            <a:off x="4279376" y="4387859"/>
            <a:ext cx="1551000" cy="525300"/>
          </a:xfrm>
          <a:prstGeom prst="roundRect">
            <a:avLst>
              <a:gd name="adj" fmla="val 16667"/>
            </a:avLst>
          </a:prstGeom>
          <a:solidFill>
            <a:srgbClr val="002060"/>
          </a:solidFill>
          <a:ln>
            <a:solidFill>
              <a:srgbClr val="002060"/>
            </a:solidFill>
            <a:headEnd type="none" w="sm" len="sm"/>
            <a:tailEnd type="none" w="sm" len="sm"/>
          </a:ln>
        </p:spPr>
        <p:style>
          <a:lnRef idx="2">
            <a:schemeClr val="accent5">
              <a:shade val="50000"/>
            </a:schemeClr>
          </a:lnRef>
          <a:fillRef idx="1">
            <a:schemeClr val="accent5"/>
          </a:fillRef>
          <a:effectRef idx="0">
            <a:schemeClr val="accent5"/>
          </a:effectRef>
          <a:fontRef idx="minor">
            <a:schemeClr val="lt1"/>
          </a:fontRef>
        </p:style>
        <p:txBody>
          <a:bodyPr spcFirstLastPara="1" wrap="square" lIns="91425" tIns="91425" rIns="91425" bIns="91425" anchor="ctr" anchorCtr="0">
            <a:noAutofit/>
          </a:bodyPr>
          <a:lstStyle/>
          <a:p>
            <a:pPr algn="ctr">
              <a:defRPr/>
            </a:pPr>
            <a:r>
              <a:rPr lang="en-GB" sz="1100" dirty="0">
                <a:solidFill>
                  <a:srgbClr val="FFFFFF"/>
                </a:solidFill>
                <a:latin typeface="Roboto"/>
                <a:ea typeface="Roboto"/>
                <a:cs typeface="Roboto"/>
                <a:sym typeface="Roboto"/>
              </a:rPr>
              <a:t>If engaging, assign accessors to work with innovator</a:t>
            </a:r>
            <a:endParaRPr sz="1100" dirty="0">
              <a:solidFill>
                <a:srgbClr val="FFFFFF"/>
              </a:solidFill>
              <a:latin typeface="Roboto"/>
              <a:ea typeface="Roboto"/>
              <a:cs typeface="Roboto"/>
              <a:sym typeface="Roboto"/>
            </a:endParaRPr>
          </a:p>
        </p:txBody>
      </p:sp>
      <p:sp>
        <p:nvSpPr>
          <p:cNvPr id="13" name="Google Shape;116;p20">
            <a:extLst>
              <a:ext uri="{FF2B5EF4-FFF2-40B4-BE49-F238E27FC236}">
                <a16:creationId xmlns:a16="http://schemas.microsoft.com/office/drawing/2014/main" id="{0E589855-132B-1218-D427-2BD45F099963}"/>
              </a:ext>
            </a:extLst>
          </p:cNvPr>
          <p:cNvSpPr/>
          <p:nvPr/>
        </p:nvSpPr>
        <p:spPr>
          <a:xfrm>
            <a:off x="6095248" y="4387859"/>
            <a:ext cx="1551000" cy="525300"/>
          </a:xfrm>
          <a:prstGeom prst="roundRect">
            <a:avLst>
              <a:gd name="adj" fmla="val 16667"/>
            </a:avLst>
          </a:prstGeom>
          <a:solidFill>
            <a:srgbClr val="7030A0"/>
          </a:solidFill>
          <a:ln>
            <a:solidFill>
              <a:srgbClr val="7030A0"/>
            </a:solidFill>
            <a:headEnd type="none" w="sm" len="sm"/>
            <a:tailEnd type="none" w="sm" len="sm"/>
          </a:ln>
        </p:spPr>
        <p:style>
          <a:lnRef idx="2">
            <a:schemeClr val="accent5">
              <a:shade val="50000"/>
            </a:schemeClr>
          </a:lnRef>
          <a:fillRef idx="1">
            <a:schemeClr val="accent5"/>
          </a:fillRef>
          <a:effectRef idx="0">
            <a:schemeClr val="accent5"/>
          </a:effectRef>
          <a:fontRef idx="minor">
            <a:schemeClr val="lt1"/>
          </a:fontRef>
        </p:style>
        <p:txBody>
          <a:bodyPr spcFirstLastPara="1" wrap="square" lIns="91425" tIns="91425" rIns="91425" bIns="91425" anchor="ctr" anchorCtr="0">
            <a:noAutofit/>
          </a:bodyPr>
          <a:lstStyle/>
          <a:p>
            <a:pPr algn="ctr">
              <a:defRPr/>
            </a:pPr>
            <a:r>
              <a:rPr lang="en-GB" sz="1100" dirty="0">
                <a:solidFill>
                  <a:srgbClr val="FFFFFF"/>
                </a:solidFill>
                <a:latin typeface="Roboto"/>
                <a:ea typeface="Roboto"/>
                <a:cs typeface="Roboto"/>
                <a:sym typeface="Roboto"/>
              </a:rPr>
              <a:t>Interact with innovators</a:t>
            </a:r>
            <a:endParaRPr sz="1100" dirty="0">
              <a:solidFill>
                <a:srgbClr val="FFFFFF"/>
              </a:solidFill>
              <a:latin typeface="Roboto"/>
              <a:ea typeface="Roboto"/>
              <a:cs typeface="Roboto"/>
              <a:sym typeface="Roboto"/>
            </a:endParaRPr>
          </a:p>
        </p:txBody>
      </p:sp>
      <p:sp>
        <p:nvSpPr>
          <p:cNvPr id="16" name="Arrow: Curved Up 15">
            <a:extLst>
              <a:ext uri="{FF2B5EF4-FFF2-40B4-BE49-F238E27FC236}">
                <a16:creationId xmlns:a16="http://schemas.microsoft.com/office/drawing/2014/main" id="{DF5FF50C-B15B-7B00-B07F-7EAB25294760}"/>
              </a:ext>
            </a:extLst>
          </p:cNvPr>
          <p:cNvSpPr/>
          <p:nvPr/>
        </p:nvSpPr>
        <p:spPr>
          <a:xfrm>
            <a:off x="6677573" y="5339071"/>
            <a:ext cx="494071" cy="294968"/>
          </a:xfrm>
          <a:prstGeom prst="curvedUpArrow">
            <a:avLst/>
          </a:prstGeom>
          <a:solidFill>
            <a:srgbClr val="7030A0"/>
          </a:solidFill>
          <a:ln w="9525" cap="flat" cmpd="sng">
            <a:solidFill>
              <a:srgbClr val="7030A0"/>
            </a:solidFill>
            <a:prstDash val="solid"/>
            <a:round/>
            <a:headEnd type="none" w="sm" len="sm"/>
            <a:tailEnd type="none" w="sm" len="sm"/>
          </a:ln>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p>
            <a:pPr algn="ctr"/>
            <a:endParaRPr lang="en-GB" sz="1100">
              <a:solidFill>
                <a:srgbClr val="FFFFFF"/>
              </a:solidFill>
              <a:latin typeface="Roboto"/>
              <a:ea typeface="Roboto"/>
            </a:endParaRPr>
          </a:p>
        </p:txBody>
      </p:sp>
      <p:sp>
        <p:nvSpPr>
          <p:cNvPr id="17" name="Arrow: Curved Up 16">
            <a:extLst>
              <a:ext uri="{FF2B5EF4-FFF2-40B4-BE49-F238E27FC236}">
                <a16:creationId xmlns:a16="http://schemas.microsoft.com/office/drawing/2014/main" id="{7170307C-D2B4-C0BF-6CFC-E1F13E9FB357}"/>
              </a:ext>
            </a:extLst>
          </p:cNvPr>
          <p:cNvSpPr/>
          <p:nvPr/>
        </p:nvSpPr>
        <p:spPr>
          <a:xfrm rot="10800000">
            <a:off x="6645712" y="4919228"/>
            <a:ext cx="494071" cy="294968"/>
          </a:xfrm>
          <a:prstGeom prst="curvedUpArrow">
            <a:avLst/>
          </a:prstGeom>
          <a:solidFill>
            <a:srgbClr val="7030A0"/>
          </a:solidFill>
          <a:ln w="9525" cap="flat" cmpd="sng">
            <a:solidFill>
              <a:srgbClr val="7030A0"/>
            </a:solidFill>
            <a:prstDash val="solid"/>
            <a:round/>
            <a:headEnd type="none" w="sm" len="sm"/>
            <a:tailEnd type="none" w="sm" len="sm"/>
          </a:ln>
        </p:spPr>
        <p:txBody>
          <a:bodyPr spcFirstLastPara="1" wrap="square" lIns="91425" tIns="91425" rIns="91425" bIns="91425" anchor="ctr" anchorCtr="0">
            <a:noAutofit/>
          </a:bodyPr>
          <a:lstStyle/>
          <a:p>
            <a:pPr algn="ctr"/>
            <a:endParaRPr lang="en-GB" sz="1100">
              <a:solidFill>
                <a:srgbClr val="FFFFFF"/>
              </a:solidFill>
              <a:latin typeface="Roboto"/>
              <a:ea typeface="Roboto"/>
            </a:endParaRPr>
          </a:p>
        </p:txBody>
      </p:sp>
      <p:sp>
        <p:nvSpPr>
          <p:cNvPr id="18" name="Google Shape;116;p20">
            <a:extLst>
              <a:ext uri="{FF2B5EF4-FFF2-40B4-BE49-F238E27FC236}">
                <a16:creationId xmlns:a16="http://schemas.microsoft.com/office/drawing/2014/main" id="{F62B03E3-702D-76E8-8FBD-4715156C17B5}"/>
              </a:ext>
            </a:extLst>
          </p:cNvPr>
          <p:cNvSpPr/>
          <p:nvPr/>
        </p:nvSpPr>
        <p:spPr>
          <a:xfrm>
            <a:off x="6055960" y="5634039"/>
            <a:ext cx="1629576" cy="988703"/>
          </a:xfrm>
          <a:prstGeom prst="roundRect">
            <a:avLst>
              <a:gd name="adj" fmla="val 16667"/>
            </a:avLst>
          </a:prstGeom>
          <a:solidFill>
            <a:srgbClr val="7030A0"/>
          </a:solidFill>
          <a:ln>
            <a:solidFill>
              <a:srgbClr val="7030A0"/>
            </a:solidFill>
            <a:headEnd type="none" w="sm" len="sm"/>
            <a:tailEnd type="none" w="sm" len="sm"/>
          </a:ln>
        </p:spPr>
        <p:style>
          <a:lnRef idx="2">
            <a:schemeClr val="accent5">
              <a:shade val="50000"/>
            </a:schemeClr>
          </a:lnRef>
          <a:fillRef idx="1">
            <a:schemeClr val="accent5"/>
          </a:fillRef>
          <a:effectRef idx="0">
            <a:schemeClr val="accent5"/>
          </a:effectRef>
          <a:fontRef idx="minor">
            <a:schemeClr val="lt1"/>
          </a:fontRef>
        </p:style>
        <p:txBody>
          <a:bodyPr spcFirstLastPara="1" wrap="square" lIns="91425" tIns="91425" rIns="91425" bIns="91425" anchor="ctr" anchorCtr="0">
            <a:noAutofit/>
          </a:bodyPr>
          <a:lstStyle/>
          <a:p>
            <a:pPr marL="171450" indent="-171450">
              <a:buFont typeface="Arial" panose="020B0604020202020204" pitchFamily="34" charset="0"/>
              <a:buChar char="•"/>
              <a:defRPr/>
            </a:pPr>
            <a:r>
              <a:rPr lang="en-GB" sz="1100" dirty="0">
                <a:solidFill>
                  <a:srgbClr val="FFFFFF"/>
                </a:solidFill>
                <a:latin typeface="Roboto"/>
                <a:ea typeface="Roboto"/>
                <a:cs typeface="Roboto"/>
                <a:sym typeface="Roboto"/>
              </a:rPr>
              <a:t>review updates to innovation record</a:t>
            </a:r>
          </a:p>
          <a:p>
            <a:pPr marL="171450" indent="-171450">
              <a:buFont typeface="Arial" panose="020B0604020202020204" pitchFamily="34" charset="0"/>
              <a:buChar char="•"/>
              <a:defRPr/>
            </a:pPr>
            <a:r>
              <a:rPr lang="en-GB" sz="1100" dirty="0">
                <a:solidFill>
                  <a:srgbClr val="FFFFFF"/>
                </a:solidFill>
                <a:latin typeface="Roboto"/>
                <a:ea typeface="Roboto"/>
                <a:cs typeface="Roboto"/>
                <a:sym typeface="Roboto"/>
              </a:rPr>
              <a:t>add support summary updates</a:t>
            </a:r>
            <a:endParaRPr sz="1100" dirty="0">
              <a:solidFill>
                <a:srgbClr val="FFFFFF"/>
              </a:solidFill>
              <a:latin typeface="Roboto"/>
              <a:ea typeface="Roboto"/>
              <a:cs typeface="Roboto"/>
              <a:sym typeface="Roboto"/>
            </a:endParaRPr>
          </a:p>
        </p:txBody>
      </p:sp>
      <p:sp>
        <p:nvSpPr>
          <p:cNvPr id="19" name="Google Shape;116;p20">
            <a:extLst>
              <a:ext uri="{FF2B5EF4-FFF2-40B4-BE49-F238E27FC236}">
                <a16:creationId xmlns:a16="http://schemas.microsoft.com/office/drawing/2014/main" id="{BC701D9D-42DB-6780-8350-CD9AF117FEBA}"/>
              </a:ext>
            </a:extLst>
          </p:cNvPr>
          <p:cNvSpPr/>
          <p:nvPr/>
        </p:nvSpPr>
        <p:spPr>
          <a:xfrm>
            <a:off x="7911119" y="4387859"/>
            <a:ext cx="1551000" cy="525300"/>
          </a:xfrm>
          <a:prstGeom prst="roundRect">
            <a:avLst>
              <a:gd name="adj" fmla="val 16667"/>
            </a:avLst>
          </a:prstGeom>
          <a:solidFill>
            <a:srgbClr val="002060"/>
          </a:solidFill>
          <a:ln>
            <a:solidFill>
              <a:srgbClr val="002060"/>
            </a:solidFill>
            <a:headEnd type="none" w="sm" len="sm"/>
            <a:tailEnd type="none" w="sm" len="sm"/>
          </a:ln>
        </p:spPr>
        <p:style>
          <a:lnRef idx="2">
            <a:schemeClr val="accent5">
              <a:shade val="50000"/>
            </a:schemeClr>
          </a:lnRef>
          <a:fillRef idx="1">
            <a:schemeClr val="accent5"/>
          </a:fillRef>
          <a:effectRef idx="0">
            <a:schemeClr val="accent5"/>
          </a:effectRef>
          <a:fontRef idx="minor">
            <a:schemeClr val="lt1"/>
          </a:fontRef>
        </p:style>
        <p:txBody>
          <a:bodyPr spcFirstLastPara="1" wrap="square" lIns="91425" tIns="91425" rIns="91425" bIns="91425" anchor="ctr" anchorCtr="0">
            <a:noAutofit/>
          </a:bodyPr>
          <a:lstStyle/>
          <a:p>
            <a:pPr algn="ctr">
              <a:defRPr/>
            </a:pPr>
            <a:r>
              <a:rPr lang="en-GB" sz="1050" dirty="0">
                <a:solidFill>
                  <a:srgbClr val="FFFFFF"/>
                </a:solidFill>
                <a:latin typeface="Roboto"/>
                <a:ea typeface="Roboto"/>
                <a:cs typeface="Roboto"/>
                <a:sym typeface="Roboto"/>
              </a:rPr>
              <a:t>Refer the innovation to other support organisations</a:t>
            </a:r>
            <a:endParaRPr sz="1050" dirty="0">
              <a:solidFill>
                <a:srgbClr val="FFFFFF"/>
              </a:solidFill>
              <a:latin typeface="Roboto"/>
              <a:ea typeface="Roboto"/>
              <a:cs typeface="Roboto"/>
              <a:sym typeface="Roboto"/>
            </a:endParaRPr>
          </a:p>
        </p:txBody>
      </p:sp>
      <p:grpSp>
        <p:nvGrpSpPr>
          <p:cNvPr id="20" name="Group 19">
            <a:extLst>
              <a:ext uri="{FF2B5EF4-FFF2-40B4-BE49-F238E27FC236}">
                <a16:creationId xmlns:a16="http://schemas.microsoft.com/office/drawing/2014/main" id="{9473233C-DCAA-0A3E-30BA-209A6C444D43}"/>
              </a:ext>
            </a:extLst>
          </p:cNvPr>
          <p:cNvGrpSpPr/>
          <p:nvPr/>
        </p:nvGrpSpPr>
        <p:grpSpPr>
          <a:xfrm>
            <a:off x="647633" y="5296524"/>
            <a:ext cx="2347539" cy="1200329"/>
            <a:chOff x="3929620" y="3557610"/>
            <a:chExt cx="1823916" cy="1200329"/>
          </a:xfrm>
        </p:grpSpPr>
        <p:sp>
          <p:nvSpPr>
            <p:cNvPr id="21" name="TextBox 20">
              <a:extLst>
                <a:ext uri="{FF2B5EF4-FFF2-40B4-BE49-F238E27FC236}">
                  <a16:creationId xmlns:a16="http://schemas.microsoft.com/office/drawing/2014/main" id="{D96A9989-49F2-A9C5-5D29-68696D30D14D}"/>
                </a:ext>
              </a:extLst>
            </p:cNvPr>
            <p:cNvSpPr txBox="1"/>
            <p:nvPr/>
          </p:nvSpPr>
          <p:spPr>
            <a:xfrm>
              <a:off x="3929620" y="3557610"/>
              <a:ext cx="1823916" cy="1200329"/>
            </a:xfrm>
            <a:prstGeom prst="rect">
              <a:avLst/>
            </a:prstGeom>
            <a:solidFill>
              <a:srgbClr val="FFFFFF"/>
            </a:solidFill>
            <a:ln/>
          </p:spPr>
          <p:style>
            <a:lnRef idx="2">
              <a:schemeClr val="accent3">
                <a:shade val="50000"/>
              </a:schemeClr>
            </a:lnRef>
            <a:fillRef idx="1">
              <a:schemeClr val="accent3"/>
            </a:fillRef>
            <a:effectRef idx="0">
              <a:schemeClr val="accent3"/>
            </a:effectRef>
            <a:fontRef idx="minor">
              <a:schemeClr val="lt1"/>
            </a:fontRef>
          </p:style>
          <p:txBody>
            <a:bodyPr wrap="square" lIns="91440" tIns="45720" rIns="91440" bIns="45720" rtlCol="0" anchor="t">
              <a:spAutoFit/>
            </a:bodyPr>
            <a:lstStyle/>
            <a:p>
              <a:r>
                <a:rPr lang="en-GB" dirty="0">
                  <a:solidFill>
                    <a:schemeClr val="tx1"/>
                  </a:solidFill>
                </a:rPr>
                <a:t>Key:</a:t>
              </a:r>
            </a:p>
            <a:p>
              <a:endParaRPr lang="en-GB" dirty="0">
                <a:solidFill>
                  <a:srgbClr val="FFFFFF"/>
                </a:solidFill>
                <a:cs typeface="Arial"/>
              </a:endParaRPr>
            </a:p>
            <a:p>
              <a:endParaRPr lang="en-GB" dirty="0"/>
            </a:p>
            <a:p>
              <a:endParaRPr lang="en-GB" dirty="0"/>
            </a:p>
          </p:txBody>
        </p:sp>
        <p:sp>
          <p:nvSpPr>
            <p:cNvPr id="22" name="Google Shape;112;p20">
              <a:extLst>
                <a:ext uri="{FF2B5EF4-FFF2-40B4-BE49-F238E27FC236}">
                  <a16:creationId xmlns:a16="http://schemas.microsoft.com/office/drawing/2014/main" id="{8CECAEDE-802E-CF41-3E12-690BEDF89BBA}"/>
                </a:ext>
              </a:extLst>
            </p:cNvPr>
            <p:cNvSpPr/>
            <p:nvPr/>
          </p:nvSpPr>
          <p:spPr>
            <a:xfrm>
              <a:off x="4095882" y="3960883"/>
              <a:ext cx="1551000" cy="204381"/>
            </a:xfrm>
            <a:prstGeom prst="roundRect">
              <a:avLst>
                <a:gd name="adj" fmla="val 16667"/>
              </a:avLst>
            </a:prstGeom>
            <a:solidFill>
              <a:srgbClr val="002060"/>
            </a:solidFill>
            <a:ln>
              <a:solidFill>
                <a:srgbClr val="002060"/>
              </a:solidFill>
              <a:headEnd type="none" w="sm" len="sm"/>
              <a:tailEnd type="none" w="sm" len="sm"/>
            </a:ln>
          </p:spPr>
          <p:style>
            <a:lnRef idx="2">
              <a:schemeClr val="accent5">
                <a:shade val="50000"/>
              </a:schemeClr>
            </a:lnRef>
            <a:fillRef idx="1">
              <a:schemeClr val="accent5"/>
            </a:fillRef>
            <a:effectRef idx="0">
              <a:schemeClr val="accent5"/>
            </a:effectRef>
            <a:fontRef idx="minor">
              <a:schemeClr val="lt1"/>
            </a:fontRef>
          </p:style>
          <p:txBody>
            <a:bodyPr spcFirstLastPara="1" wrap="square" lIns="91425" tIns="91425" rIns="91425" bIns="91425" anchor="ctr" anchorCtr="0">
              <a:noAutofit/>
            </a:bodyPr>
            <a:lstStyle/>
            <a:p>
              <a:pPr lvl="0" algn="ctr">
                <a:defRPr/>
              </a:pPr>
              <a:r>
                <a:rPr lang="en-GB" sz="1100" dirty="0">
                  <a:solidFill>
                    <a:srgbClr val="FFFFFF"/>
                  </a:solidFill>
                  <a:latin typeface="Roboto"/>
                  <a:ea typeface="Roboto"/>
                  <a:cs typeface="Roboto"/>
                  <a:sym typeface="Roboto"/>
                </a:rPr>
                <a:t>Qualifying accessors only</a:t>
              </a:r>
            </a:p>
          </p:txBody>
        </p:sp>
        <p:sp>
          <p:nvSpPr>
            <p:cNvPr id="23" name="Google Shape;121;p20">
              <a:extLst>
                <a:ext uri="{FF2B5EF4-FFF2-40B4-BE49-F238E27FC236}">
                  <a16:creationId xmlns:a16="http://schemas.microsoft.com/office/drawing/2014/main" id="{82D2B130-B0B4-27A0-ABC9-58C0E1F56979}"/>
                </a:ext>
              </a:extLst>
            </p:cNvPr>
            <p:cNvSpPr/>
            <p:nvPr/>
          </p:nvSpPr>
          <p:spPr>
            <a:xfrm>
              <a:off x="4101656" y="4309329"/>
              <a:ext cx="1545226" cy="317389"/>
            </a:xfrm>
            <a:prstGeom prst="roundRect">
              <a:avLst>
                <a:gd name="adj" fmla="val 16667"/>
              </a:avLst>
            </a:prstGeom>
            <a:solidFill>
              <a:srgbClr val="7030A0"/>
            </a:solidFill>
            <a:ln w="9525" cap="flat" cmpd="sng">
              <a:solidFill>
                <a:srgbClr val="7030A0"/>
              </a:solidFill>
              <a:prstDash val="solid"/>
              <a:round/>
              <a:headEnd type="none" w="sm" len="sm"/>
              <a:tailEnd type="none" w="sm" len="sm"/>
            </a:ln>
          </p:spPr>
          <p:txBody>
            <a:bodyPr spcFirstLastPara="1" wrap="square" lIns="91425" tIns="91425" rIns="91425" bIns="91425" anchor="ctr" anchorCtr="0">
              <a:noAutofit/>
            </a:bodyPr>
            <a:lstStyle/>
            <a:p>
              <a:pPr algn="ctr"/>
              <a:r>
                <a:rPr lang="en-GB" sz="1100" dirty="0">
                  <a:solidFill>
                    <a:srgbClr val="FFFFFF"/>
                  </a:solidFill>
                  <a:latin typeface="Roboto"/>
                  <a:ea typeface="Roboto"/>
                  <a:sym typeface="Roboto"/>
                </a:rPr>
                <a:t>Qualifying accessors and accessors</a:t>
              </a:r>
              <a:endParaRPr sz="1100" dirty="0">
                <a:solidFill>
                  <a:srgbClr val="FFFFFF"/>
                </a:solidFill>
                <a:latin typeface="Roboto"/>
                <a:ea typeface="Roboto"/>
                <a:sym typeface="Roboto"/>
              </a:endParaRPr>
            </a:p>
          </p:txBody>
        </p:sp>
      </p:grpSp>
      <p:cxnSp>
        <p:nvCxnSpPr>
          <p:cNvPr id="24" name="Google Shape;117;p20">
            <a:extLst>
              <a:ext uri="{FF2B5EF4-FFF2-40B4-BE49-F238E27FC236}">
                <a16:creationId xmlns:a16="http://schemas.microsoft.com/office/drawing/2014/main" id="{6E178AD6-315F-AC51-61AB-DC6F6FAE3EAF}"/>
              </a:ext>
            </a:extLst>
          </p:cNvPr>
          <p:cNvCxnSpPr>
            <a:cxnSpLocks/>
            <a:stCxn id="5" idx="3"/>
            <a:endCxn id="11" idx="1"/>
          </p:cNvCxnSpPr>
          <p:nvPr/>
        </p:nvCxnSpPr>
        <p:spPr>
          <a:xfrm>
            <a:off x="2198633" y="4650509"/>
            <a:ext cx="264871" cy="0"/>
          </a:xfrm>
          <a:prstGeom prst="straightConnector1">
            <a:avLst/>
          </a:prstGeom>
          <a:ln w="38100">
            <a:solidFill>
              <a:srgbClr val="002060"/>
            </a:solidFill>
          </a:ln>
        </p:spPr>
        <p:style>
          <a:lnRef idx="2">
            <a:schemeClr val="accent3">
              <a:shade val="50000"/>
            </a:schemeClr>
          </a:lnRef>
          <a:fillRef idx="1">
            <a:schemeClr val="accent3"/>
          </a:fillRef>
          <a:effectRef idx="0">
            <a:schemeClr val="accent3"/>
          </a:effectRef>
          <a:fontRef idx="minor">
            <a:schemeClr val="lt1"/>
          </a:fontRef>
        </p:style>
      </p:cxnSp>
      <p:cxnSp>
        <p:nvCxnSpPr>
          <p:cNvPr id="28" name="Google Shape;117;p20">
            <a:extLst>
              <a:ext uri="{FF2B5EF4-FFF2-40B4-BE49-F238E27FC236}">
                <a16:creationId xmlns:a16="http://schemas.microsoft.com/office/drawing/2014/main" id="{515DB857-2BDD-9313-C5D9-47B68AA5ECE4}"/>
              </a:ext>
            </a:extLst>
          </p:cNvPr>
          <p:cNvCxnSpPr>
            <a:cxnSpLocks/>
            <a:stCxn id="11" idx="3"/>
            <a:endCxn id="12" idx="1"/>
          </p:cNvCxnSpPr>
          <p:nvPr/>
        </p:nvCxnSpPr>
        <p:spPr>
          <a:xfrm>
            <a:off x="4014504" y="4650509"/>
            <a:ext cx="264872" cy="0"/>
          </a:xfrm>
          <a:prstGeom prst="straightConnector1">
            <a:avLst/>
          </a:prstGeom>
          <a:ln w="38100">
            <a:solidFill>
              <a:srgbClr val="002060"/>
            </a:solidFill>
          </a:ln>
        </p:spPr>
        <p:style>
          <a:lnRef idx="2">
            <a:schemeClr val="accent3">
              <a:shade val="50000"/>
            </a:schemeClr>
          </a:lnRef>
          <a:fillRef idx="1">
            <a:schemeClr val="accent3"/>
          </a:fillRef>
          <a:effectRef idx="0">
            <a:schemeClr val="accent3"/>
          </a:effectRef>
          <a:fontRef idx="minor">
            <a:schemeClr val="lt1"/>
          </a:fontRef>
        </p:style>
      </p:cxnSp>
      <p:cxnSp>
        <p:nvCxnSpPr>
          <p:cNvPr id="31" name="Google Shape;117;p20">
            <a:extLst>
              <a:ext uri="{FF2B5EF4-FFF2-40B4-BE49-F238E27FC236}">
                <a16:creationId xmlns:a16="http://schemas.microsoft.com/office/drawing/2014/main" id="{5340D42F-A7D5-2103-2B18-C2FF22B53C14}"/>
              </a:ext>
            </a:extLst>
          </p:cNvPr>
          <p:cNvCxnSpPr>
            <a:cxnSpLocks/>
            <a:stCxn id="12" idx="3"/>
            <a:endCxn id="13" idx="1"/>
          </p:cNvCxnSpPr>
          <p:nvPr/>
        </p:nvCxnSpPr>
        <p:spPr>
          <a:xfrm>
            <a:off x="5830376" y="4650509"/>
            <a:ext cx="264872" cy="0"/>
          </a:xfrm>
          <a:prstGeom prst="straightConnector1">
            <a:avLst/>
          </a:prstGeom>
          <a:ln w="38100">
            <a:solidFill>
              <a:srgbClr val="7030A0"/>
            </a:solidFill>
          </a:ln>
        </p:spPr>
        <p:style>
          <a:lnRef idx="2">
            <a:schemeClr val="accent3">
              <a:shade val="50000"/>
            </a:schemeClr>
          </a:lnRef>
          <a:fillRef idx="1">
            <a:schemeClr val="accent3"/>
          </a:fillRef>
          <a:effectRef idx="0">
            <a:schemeClr val="accent3"/>
          </a:effectRef>
          <a:fontRef idx="minor">
            <a:schemeClr val="lt1"/>
          </a:fontRef>
        </p:style>
      </p:cxnSp>
      <p:cxnSp>
        <p:nvCxnSpPr>
          <p:cNvPr id="34" name="Google Shape;117;p20">
            <a:extLst>
              <a:ext uri="{FF2B5EF4-FFF2-40B4-BE49-F238E27FC236}">
                <a16:creationId xmlns:a16="http://schemas.microsoft.com/office/drawing/2014/main" id="{711B47C6-EABF-FB65-E63E-4170D2DD6497}"/>
              </a:ext>
            </a:extLst>
          </p:cNvPr>
          <p:cNvCxnSpPr>
            <a:cxnSpLocks/>
            <a:stCxn id="13" idx="3"/>
            <a:endCxn id="19" idx="1"/>
          </p:cNvCxnSpPr>
          <p:nvPr/>
        </p:nvCxnSpPr>
        <p:spPr>
          <a:xfrm>
            <a:off x="7646248" y="4650509"/>
            <a:ext cx="264871" cy="0"/>
          </a:xfrm>
          <a:prstGeom prst="straightConnector1">
            <a:avLst/>
          </a:prstGeom>
          <a:ln w="38100">
            <a:solidFill>
              <a:srgbClr val="002060"/>
            </a:solidFill>
          </a:ln>
        </p:spPr>
        <p:style>
          <a:lnRef idx="2">
            <a:schemeClr val="accent3">
              <a:shade val="50000"/>
            </a:schemeClr>
          </a:lnRef>
          <a:fillRef idx="1">
            <a:schemeClr val="accent3"/>
          </a:fillRef>
          <a:effectRef idx="0">
            <a:schemeClr val="accent3"/>
          </a:effectRef>
          <a:fontRef idx="minor">
            <a:schemeClr val="lt1"/>
          </a:fontRef>
        </p:style>
      </p:cxnSp>
    </p:spTree>
    <p:extLst>
      <p:ext uri="{BB962C8B-B14F-4D97-AF65-F5344CB8AC3E}">
        <p14:creationId xmlns:p14="http://schemas.microsoft.com/office/powerpoint/2010/main" val="4158679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56B28E8-F0DD-263B-A9B5-AF22062C3186}"/>
              </a:ext>
            </a:extLst>
          </p:cNvPr>
          <p:cNvSpPr>
            <a:spLocks noGrp="1"/>
          </p:cNvSpPr>
          <p:nvPr>
            <p:ph type="title"/>
          </p:nvPr>
        </p:nvSpPr>
        <p:spPr>
          <a:xfrm>
            <a:off x="496712" y="627170"/>
            <a:ext cx="7679100" cy="568233"/>
          </a:xfrm>
        </p:spPr>
        <p:txBody>
          <a:bodyPr/>
          <a:lstStyle/>
          <a:p>
            <a:r>
              <a:rPr lang="en-GB" dirty="0">
                <a:latin typeface="Arial"/>
                <a:cs typeface="Arial"/>
              </a:rPr>
              <a:t>Example structures</a:t>
            </a:r>
            <a:endParaRPr lang="en-GB" dirty="0"/>
          </a:p>
        </p:txBody>
      </p:sp>
      <p:sp>
        <p:nvSpPr>
          <p:cNvPr id="7" name="TextBox 6">
            <a:extLst>
              <a:ext uri="{FF2B5EF4-FFF2-40B4-BE49-F238E27FC236}">
                <a16:creationId xmlns:a16="http://schemas.microsoft.com/office/drawing/2014/main" id="{A29386C4-0B62-EF5C-E50A-BA268018B4F5}"/>
              </a:ext>
            </a:extLst>
          </p:cNvPr>
          <p:cNvSpPr txBox="1"/>
          <p:nvPr/>
        </p:nvSpPr>
        <p:spPr>
          <a:xfrm>
            <a:off x="496712" y="1305918"/>
            <a:ext cx="10857829" cy="1873590"/>
          </a:xfrm>
          <a:prstGeom prst="rect">
            <a:avLst/>
          </a:prstGeom>
          <a:noFill/>
        </p:spPr>
        <p:txBody>
          <a:bodyPr wrap="square">
            <a:spAutoFit/>
          </a:bodyPr>
          <a:lstStyle/>
          <a:p>
            <a:pPr>
              <a:lnSpc>
                <a:spcPct val="114999"/>
              </a:lnSpc>
              <a:buSzPts val="1300"/>
            </a:pPr>
            <a:r>
              <a:rPr lang="en-GB" sz="1450" dirty="0"/>
              <a:t>Your organisation can assign the units, qualifying accessor and accessor roles however best fits your processes.</a:t>
            </a:r>
          </a:p>
          <a:p>
            <a:pPr>
              <a:lnSpc>
                <a:spcPct val="114999"/>
              </a:lnSpc>
              <a:buSzPts val="1300"/>
            </a:pPr>
            <a:endParaRPr lang="en-GB" sz="1450" dirty="0"/>
          </a:p>
          <a:p>
            <a:pPr>
              <a:lnSpc>
                <a:spcPct val="114999"/>
              </a:lnSpc>
              <a:buSzPts val="1300"/>
            </a:pPr>
            <a:r>
              <a:rPr lang="en-GB" sz="1450" dirty="0"/>
              <a:t>There are no restrictions to the number of people in each role, but you will need at least one qualifying accessor per unit – preferably more than one to allow for absence, staff turnover etc.</a:t>
            </a:r>
          </a:p>
          <a:p>
            <a:pPr>
              <a:lnSpc>
                <a:spcPct val="114999"/>
              </a:lnSpc>
              <a:buSzPts val="1300"/>
            </a:pPr>
            <a:endParaRPr lang="en-GB" sz="1450" dirty="0"/>
          </a:p>
          <a:p>
            <a:pPr>
              <a:lnSpc>
                <a:spcPct val="114999"/>
              </a:lnSpc>
              <a:buSzPts val="1300"/>
            </a:pPr>
            <a:r>
              <a:rPr lang="en-GB" sz="1450" dirty="0"/>
              <a:t>Here are some examples:</a:t>
            </a:r>
          </a:p>
          <a:p>
            <a:pPr>
              <a:lnSpc>
                <a:spcPct val="114999"/>
              </a:lnSpc>
              <a:buSzPts val="1300"/>
            </a:pPr>
            <a:endParaRPr lang="en-GB" sz="1450" dirty="0"/>
          </a:p>
        </p:txBody>
      </p:sp>
      <p:grpSp>
        <p:nvGrpSpPr>
          <p:cNvPr id="18" name="Group 17">
            <a:extLst>
              <a:ext uri="{FF2B5EF4-FFF2-40B4-BE49-F238E27FC236}">
                <a16:creationId xmlns:a16="http://schemas.microsoft.com/office/drawing/2014/main" id="{E6C6430E-911F-A326-75BC-5AEBF046BB21}"/>
              </a:ext>
            </a:extLst>
          </p:cNvPr>
          <p:cNvGrpSpPr/>
          <p:nvPr/>
        </p:nvGrpSpPr>
        <p:grpSpPr>
          <a:xfrm>
            <a:off x="709776" y="3103592"/>
            <a:ext cx="2743200" cy="1354217"/>
            <a:chOff x="428772" y="3524682"/>
            <a:chExt cx="2743200" cy="1354217"/>
          </a:xfrm>
        </p:grpSpPr>
        <p:grpSp>
          <p:nvGrpSpPr>
            <p:cNvPr id="19" name="Group 18">
              <a:extLst>
                <a:ext uri="{FF2B5EF4-FFF2-40B4-BE49-F238E27FC236}">
                  <a16:creationId xmlns:a16="http://schemas.microsoft.com/office/drawing/2014/main" id="{E4CE6944-1E3B-1BFC-9AAB-8579042EF7BB}"/>
                </a:ext>
              </a:extLst>
            </p:cNvPr>
            <p:cNvGrpSpPr/>
            <p:nvPr/>
          </p:nvGrpSpPr>
          <p:grpSpPr>
            <a:xfrm>
              <a:off x="428772" y="3524682"/>
              <a:ext cx="2743200" cy="1354217"/>
              <a:chOff x="6597919" y="3513839"/>
              <a:chExt cx="2743200" cy="1354217"/>
            </a:xfrm>
          </p:grpSpPr>
          <p:sp>
            <p:nvSpPr>
              <p:cNvPr id="23" name="TextBox 22">
                <a:extLst>
                  <a:ext uri="{FF2B5EF4-FFF2-40B4-BE49-F238E27FC236}">
                    <a16:creationId xmlns:a16="http://schemas.microsoft.com/office/drawing/2014/main" id="{79535273-A4C6-025A-1C64-090018530992}"/>
                  </a:ext>
                </a:extLst>
              </p:cNvPr>
              <p:cNvSpPr txBox="1"/>
              <p:nvPr/>
            </p:nvSpPr>
            <p:spPr>
              <a:xfrm>
                <a:off x="6597919" y="3513839"/>
                <a:ext cx="2743200" cy="1354217"/>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dirty="0">
                    <a:solidFill>
                      <a:srgbClr val="595959"/>
                    </a:solidFill>
                    <a:ea typeface="+mn-lt"/>
                    <a:cs typeface="+mn-lt"/>
                  </a:rPr>
                  <a:t>QAs review innovations and provide support – one unit</a:t>
                </a:r>
                <a:endParaRPr lang="en-US" sz="1400" dirty="0">
                  <a:ea typeface="+mn-lt"/>
                  <a:cs typeface="+mn-lt"/>
                </a:endParaRPr>
              </a:p>
              <a:p>
                <a:pPr algn="l"/>
                <a:endParaRPr lang="en-GB" dirty="0">
                  <a:solidFill>
                    <a:srgbClr val="595959"/>
                  </a:solidFill>
                  <a:cs typeface="Arial"/>
                </a:endParaRPr>
              </a:p>
              <a:p>
                <a:endParaRPr lang="en-GB" dirty="0">
                  <a:solidFill>
                    <a:srgbClr val="595959"/>
                  </a:solidFill>
                  <a:cs typeface="Arial"/>
                </a:endParaRPr>
              </a:p>
              <a:p>
                <a:endParaRPr lang="en-US" dirty="0">
                  <a:cs typeface="Arial"/>
                </a:endParaRPr>
              </a:p>
            </p:txBody>
          </p:sp>
          <p:sp>
            <p:nvSpPr>
              <p:cNvPr id="25" name="Oval 24">
                <a:extLst>
                  <a:ext uri="{FF2B5EF4-FFF2-40B4-BE49-F238E27FC236}">
                    <a16:creationId xmlns:a16="http://schemas.microsoft.com/office/drawing/2014/main" id="{71361807-4C8A-2FFF-8044-9C11AB5ED501}"/>
                  </a:ext>
                </a:extLst>
              </p:cNvPr>
              <p:cNvSpPr/>
              <p:nvPr/>
            </p:nvSpPr>
            <p:spPr>
              <a:xfrm>
                <a:off x="7569671" y="4304307"/>
                <a:ext cx="286719" cy="286719"/>
              </a:xfrm>
              <a:prstGeom prst="ellipse">
                <a:avLst/>
              </a:prstGeom>
              <a:solidFill>
                <a:srgbClr val="92D050"/>
              </a:solidFill>
              <a:ln w="19050">
                <a:solidFill>
                  <a:srgbClr val="FFFF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7" name="Oval 26">
                <a:extLst>
                  <a:ext uri="{FF2B5EF4-FFF2-40B4-BE49-F238E27FC236}">
                    <a16:creationId xmlns:a16="http://schemas.microsoft.com/office/drawing/2014/main" id="{D49C2AEE-5929-8EAB-6DC4-9ECD403995A3}"/>
                  </a:ext>
                </a:extLst>
              </p:cNvPr>
              <p:cNvSpPr/>
              <p:nvPr/>
            </p:nvSpPr>
            <p:spPr>
              <a:xfrm>
                <a:off x="7946587" y="4304307"/>
                <a:ext cx="286719" cy="286719"/>
              </a:xfrm>
              <a:prstGeom prst="ellipse">
                <a:avLst/>
              </a:prstGeom>
              <a:solidFill>
                <a:srgbClr val="92D050"/>
              </a:solidFill>
              <a:ln w="19050">
                <a:solidFill>
                  <a:srgbClr val="FFFF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9" name="Oval 28">
                <a:extLst>
                  <a:ext uri="{FF2B5EF4-FFF2-40B4-BE49-F238E27FC236}">
                    <a16:creationId xmlns:a16="http://schemas.microsoft.com/office/drawing/2014/main" id="{D7F33212-4316-69E1-75EC-EDBC62504CFA}"/>
                  </a:ext>
                </a:extLst>
              </p:cNvPr>
              <p:cNvSpPr/>
              <p:nvPr/>
            </p:nvSpPr>
            <p:spPr>
              <a:xfrm>
                <a:off x="8308302" y="4304306"/>
                <a:ext cx="286719" cy="286719"/>
              </a:xfrm>
              <a:prstGeom prst="ellipse">
                <a:avLst/>
              </a:prstGeom>
              <a:solidFill>
                <a:srgbClr val="92D050"/>
              </a:solidFill>
              <a:ln w="19050">
                <a:solidFill>
                  <a:srgbClr val="FFFF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sp>
          <p:nvSpPr>
            <p:cNvPr id="22" name="Rectangle 21">
              <a:extLst>
                <a:ext uri="{FF2B5EF4-FFF2-40B4-BE49-F238E27FC236}">
                  <a16:creationId xmlns:a16="http://schemas.microsoft.com/office/drawing/2014/main" id="{EBC30B22-F3F8-052A-C45E-A2FCE14CA63D}"/>
                </a:ext>
              </a:extLst>
            </p:cNvPr>
            <p:cNvSpPr/>
            <p:nvPr/>
          </p:nvSpPr>
          <p:spPr>
            <a:xfrm>
              <a:off x="1193370" y="4203915"/>
              <a:ext cx="1387098" cy="488197"/>
            </a:xfrm>
            <a:prstGeom prst="rect">
              <a:avLst/>
            </a:prstGeom>
            <a:noFill/>
            <a:ln>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0AE2A23A-E8A2-71BC-96B0-6F902B9F6AD0}"/>
              </a:ext>
            </a:extLst>
          </p:cNvPr>
          <p:cNvGrpSpPr/>
          <p:nvPr/>
        </p:nvGrpSpPr>
        <p:grpSpPr>
          <a:xfrm>
            <a:off x="709776" y="4699547"/>
            <a:ext cx="2743200" cy="1569660"/>
            <a:chOff x="428772" y="4983632"/>
            <a:chExt cx="2743200" cy="1569660"/>
          </a:xfrm>
        </p:grpSpPr>
        <p:grpSp>
          <p:nvGrpSpPr>
            <p:cNvPr id="34" name="Group 33">
              <a:extLst>
                <a:ext uri="{FF2B5EF4-FFF2-40B4-BE49-F238E27FC236}">
                  <a16:creationId xmlns:a16="http://schemas.microsoft.com/office/drawing/2014/main" id="{E318E773-5B1C-51E0-6AAF-96562C533C5A}"/>
                </a:ext>
              </a:extLst>
            </p:cNvPr>
            <p:cNvGrpSpPr/>
            <p:nvPr/>
          </p:nvGrpSpPr>
          <p:grpSpPr>
            <a:xfrm>
              <a:off x="428772" y="4983632"/>
              <a:ext cx="2743200" cy="1569660"/>
              <a:chOff x="6597919" y="3110799"/>
              <a:chExt cx="2743200" cy="1569660"/>
            </a:xfrm>
          </p:grpSpPr>
          <p:sp>
            <p:nvSpPr>
              <p:cNvPr id="40" name="TextBox 39">
                <a:extLst>
                  <a:ext uri="{FF2B5EF4-FFF2-40B4-BE49-F238E27FC236}">
                    <a16:creationId xmlns:a16="http://schemas.microsoft.com/office/drawing/2014/main" id="{8C8F301D-863C-7A98-B880-4E53C41B737E}"/>
                  </a:ext>
                </a:extLst>
              </p:cNvPr>
              <p:cNvSpPr txBox="1"/>
              <p:nvPr/>
            </p:nvSpPr>
            <p:spPr>
              <a:xfrm>
                <a:off x="6597919" y="3110799"/>
                <a:ext cx="2743200" cy="156966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dirty="0">
                    <a:solidFill>
                      <a:srgbClr val="595959"/>
                    </a:solidFill>
                    <a:ea typeface="+mn-lt"/>
                    <a:cs typeface="+mn-lt"/>
                  </a:rPr>
                  <a:t>Some accessors also providing support – separate units</a:t>
                </a:r>
              </a:p>
              <a:p>
                <a:endParaRPr lang="en-GB" sz="1400" dirty="0">
                  <a:solidFill>
                    <a:srgbClr val="595959"/>
                  </a:solidFill>
                  <a:ea typeface="+mn-lt"/>
                  <a:cs typeface="+mn-lt"/>
                </a:endParaRPr>
              </a:p>
              <a:p>
                <a:pPr algn="l"/>
                <a:endParaRPr lang="en-GB" dirty="0">
                  <a:solidFill>
                    <a:srgbClr val="595959"/>
                  </a:solidFill>
                  <a:cs typeface="Arial"/>
                </a:endParaRPr>
              </a:p>
              <a:p>
                <a:endParaRPr lang="en-GB" dirty="0">
                  <a:solidFill>
                    <a:srgbClr val="595959"/>
                  </a:solidFill>
                  <a:cs typeface="Arial"/>
                </a:endParaRPr>
              </a:p>
              <a:p>
                <a:endParaRPr lang="en-US" dirty="0">
                  <a:cs typeface="Arial"/>
                </a:endParaRPr>
              </a:p>
            </p:txBody>
          </p:sp>
          <p:sp>
            <p:nvSpPr>
              <p:cNvPr id="41" name="Oval 40">
                <a:extLst>
                  <a:ext uri="{FF2B5EF4-FFF2-40B4-BE49-F238E27FC236}">
                    <a16:creationId xmlns:a16="http://schemas.microsoft.com/office/drawing/2014/main" id="{0CF56A41-49D1-07A6-5FE0-988339E5D60B}"/>
                  </a:ext>
                </a:extLst>
              </p:cNvPr>
              <p:cNvSpPr/>
              <p:nvPr/>
            </p:nvSpPr>
            <p:spPr>
              <a:xfrm>
                <a:off x="6971184" y="3841323"/>
                <a:ext cx="286719" cy="286719"/>
              </a:xfrm>
              <a:prstGeom prst="ellipse">
                <a:avLst/>
              </a:prstGeom>
              <a:solidFill>
                <a:srgbClr val="92D050"/>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2" name="Oval 41">
                <a:extLst>
                  <a:ext uri="{FF2B5EF4-FFF2-40B4-BE49-F238E27FC236}">
                    <a16:creationId xmlns:a16="http://schemas.microsoft.com/office/drawing/2014/main" id="{5148D776-ED48-7E27-890E-0FB1AFD83171}"/>
                  </a:ext>
                </a:extLst>
              </p:cNvPr>
              <p:cNvSpPr/>
              <p:nvPr/>
            </p:nvSpPr>
            <p:spPr>
              <a:xfrm>
                <a:off x="7731332" y="3833580"/>
                <a:ext cx="286719" cy="286719"/>
              </a:xfrm>
              <a:prstGeom prst="ellipse">
                <a:avLst/>
              </a:prstGeom>
              <a:solidFill>
                <a:srgbClr val="92D050"/>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3" name="Oval 42">
                <a:extLst>
                  <a:ext uri="{FF2B5EF4-FFF2-40B4-BE49-F238E27FC236}">
                    <a16:creationId xmlns:a16="http://schemas.microsoft.com/office/drawing/2014/main" id="{3730E808-3424-B6F0-AD03-C7CE60C93B74}"/>
                  </a:ext>
                </a:extLst>
              </p:cNvPr>
              <p:cNvSpPr/>
              <p:nvPr/>
            </p:nvSpPr>
            <p:spPr>
              <a:xfrm>
                <a:off x="8493891" y="3830541"/>
                <a:ext cx="286719" cy="286719"/>
              </a:xfrm>
              <a:prstGeom prst="ellipse">
                <a:avLst/>
              </a:prstGeom>
              <a:solidFill>
                <a:srgbClr val="92D050"/>
              </a:solidFill>
              <a:ln>
                <a:solidFill>
                  <a:srgbClr val="FFFF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sp>
          <p:nvSpPr>
            <p:cNvPr id="35" name="Oval 34">
              <a:extLst>
                <a:ext uri="{FF2B5EF4-FFF2-40B4-BE49-F238E27FC236}">
                  <a16:creationId xmlns:a16="http://schemas.microsoft.com/office/drawing/2014/main" id="{89FC20E6-3CB4-32C5-BE56-742F840D4A13}"/>
                </a:ext>
              </a:extLst>
            </p:cNvPr>
            <p:cNvSpPr/>
            <p:nvPr/>
          </p:nvSpPr>
          <p:spPr>
            <a:xfrm>
              <a:off x="802036" y="6058783"/>
              <a:ext cx="286719" cy="286719"/>
            </a:xfrm>
            <a:prstGeom prst="ellipse">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6" name="Oval 35">
              <a:extLst>
                <a:ext uri="{FF2B5EF4-FFF2-40B4-BE49-F238E27FC236}">
                  <a16:creationId xmlns:a16="http://schemas.microsoft.com/office/drawing/2014/main" id="{8E819D85-FAA5-A5CE-5502-C7EEFC605C04}"/>
                </a:ext>
              </a:extLst>
            </p:cNvPr>
            <p:cNvSpPr/>
            <p:nvPr/>
          </p:nvSpPr>
          <p:spPr>
            <a:xfrm>
              <a:off x="1562185" y="6058783"/>
              <a:ext cx="286719" cy="286719"/>
            </a:xfrm>
            <a:prstGeom prst="ellipse">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7" name="Rectangle 36">
              <a:extLst>
                <a:ext uri="{FF2B5EF4-FFF2-40B4-BE49-F238E27FC236}">
                  <a16:creationId xmlns:a16="http://schemas.microsoft.com/office/drawing/2014/main" id="{607954C1-20A7-7408-3EA3-E8823145634E}"/>
                </a:ext>
              </a:extLst>
            </p:cNvPr>
            <p:cNvSpPr/>
            <p:nvPr/>
          </p:nvSpPr>
          <p:spPr>
            <a:xfrm>
              <a:off x="767166" y="5684002"/>
              <a:ext cx="371960" cy="720671"/>
            </a:xfrm>
            <a:prstGeom prst="rect">
              <a:avLst/>
            </a:prstGeom>
            <a:noFill/>
            <a:ln>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8" name="Rectangle 37">
              <a:extLst>
                <a:ext uri="{FF2B5EF4-FFF2-40B4-BE49-F238E27FC236}">
                  <a16:creationId xmlns:a16="http://schemas.microsoft.com/office/drawing/2014/main" id="{EDF0BE11-EFB3-4EB9-5D86-7F4DBED811A0}"/>
                </a:ext>
              </a:extLst>
            </p:cNvPr>
            <p:cNvSpPr/>
            <p:nvPr/>
          </p:nvSpPr>
          <p:spPr>
            <a:xfrm>
              <a:off x="1518833" y="5684001"/>
              <a:ext cx="371960" cy="720671"/>
            </a:xfrm>
            <a:prstGeom prst="rect">
              <a:avLst/>
            </a:prstGeom>
            <a:noFill/>
            <a:ln>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9" name="Rectangle 38">
              <a:extLst>
                <a:ext uri="{FF2B5EF4-FFF2-40B4-BE49-F238E27FC236}">
                  <a16:creationId xmlns:a16="http://schemas.microsoft.com/office/drawing/2014/main" id="{4494B31E-EE1C-D855-636A-61FB7BDC38D1}"/>
                </a:ext>
              </a:extLst>
            </p:cNvPr>
            <p:cNvSpPr/>
            <p:nvPr/>
          </p:nvSpPr>
          <p:spPr>
            <a:xfrm>
              <a:off x="2285999" y="5660754"/>
              <a:ext cx="364211" cy="371960"/>
            </a:xfrm>
            <a:prstGeom prst="rect">
              <a:avLst/>
            </a:prstGeom>
            <a:noFill/>
            <a:ln>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grpSp>
        <p:nvGrpSpPr>
          <p:cNvPr id="44" name="Group 43">
            <a:extLst>
              <a:ext uri="{FF2B5EF4-FFF2-40B4-BE49-F238E27FC236}">
                <a16:creationId xmlns:a16="http://schemas.microsoft.com/office/drawing/2014/main" id="{5AFAB461-EAC0-9333-9812-029B8CB4F034}"/>
              </a:ext>
            </a:extLst>
          </p:cNvPr>
          <p:cNvGrpSpPr/>
          <p:nvPr/>
        </p:nvGrpSpPr>
        <p:grpSpPr>
          <a:xfrm>
            <a:off x="3807257" y="3114088"/>
            <a:ext cx="2726893" cy="1846659"/>
            <a:chOff x="3296306" y="3518837"/>
            <a:chExt cx="2726893" cy="1846659"/>
          </a:xfrm>
        </p:grpSpPr>
        <p:sp>
          <p:nvSpPr>
            <p:cNvPr id="45" name="TextBox 44">
              <a:extLst>
                <a:ext uri="{FF2B5EF4-FFF2-40B4-BE49-F238E27FC236}">
                  <a16:creationId xmlns:a16="http://schemas.microsoft.com/office/drawing/2014/main" id="{E8F5FF6A-4AE4-0663-EE5D-F8664C7EAABB}"/>
                </a:ext>
              </a:extLst>
            </p:cNvPr>
            <p:cNvSpPr txBox="1"/>
            <p:nvPr/>
          </p:nvSpPr>
          <p:spPr>
            <a:xfrm>
              <a:off x="3296306" y="3518837"/>
              <a:ext cx="2726893" cy="1846659"/>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dirty="0">
                  <a:solidFill>
                    <a:srgbClr val="595959"/>
                  </a:solidFill>
                  <a:ea typeface="+mn-lt"/>
                  <a:cs typeface="+mn-lt"/>
                </a:rPr>
                <a:t>Qualifying accessors in one big unit assign innovations to a team of accessors</a:t>
              </a:r>
            </a:p>
            <a:p>
              <a:endParaRPr lang="en-GB" dirty="0">
                <a:solidFill>
                  <a:srgbClr val="595959"/>
                </a:solidFill>
                <a:ea typeface="+mn-lt"/>
                <a:cs typeface="+mn-lt"/>
              </a:endParaRPr>
            </a:p>
            <a:p>
              <a:pPr algn="l"/>
              <a:endParaRPr lang="en-GB" dirty="0">
                <a:solidFill>
                  <a:srgbClr val="595959"/>
                </a:solidFill>
                <a:cs typeface="Arial"/>
              </a:endParaRPr>
            </a:p>
            <a:p>
              <a:endParaRPr lang="en-GB" dirty="0">
                <a:solidFill>
                  <a:srgbClr val="595959"/>
                </a:solidFill>
                <a:cs typeface="Arial"/>
              </a:endParaRPr>
            </a:p>
            <a:p>
              <a:endParaRPr lang="en-GB" dirty="0">
                <a:solidFill>
                  <a:srgbClr val="595959"/>
                </a:solidFill>
                <a:cs typeface="Arial"/>
              </a:endParaRPr>
            </a:p>
          </p:txBody>
        </p:sp>
        <p:sp>
          <p:nvSpPr>
            <p:cNvPr id="46" name="Oval 45">
              <a:extLst>
                <a:ext uri="{FF2B5EF4-FFF2-40B4-BE49-F238E27FC236}">
                  <a16:creationId xmlns:a16="http://schemas.microsoft.com/office/drawing/2014/main" id="{4D4B538F-9F1E-8405-52F2-FD052E017282}"/>
                </a:ext>
              </a:extLst>
            </p:cNvPr>
            <p:cNvSpPr/>
            <p:nvPr/>
          </p:nvSpPr>
          <p:spPr>
            <a:xfrm>
              <a:off x="4263737" y="4380173"/>
              <a:ext cx="286719" cy="286719"/>
            </a:xfrm>
            <a:prstGeom prst="ellipse">
              <a:avLst/>
            </a:prstGeom>
            <a:solidFill>
              <a:srgbClr val="92D050"/>
            </a:solidFill>
            <a:ln>
              <a:solidFill>
                <a:srgbClr val="00B05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solidFill>
                  <a:schemeClr val="lt1"/>
                </a:solidFill>
              </a:endParaRPr>
            </a:p>
          </p:txBody>
        </p:sp>
        <p:sp>
          <p:nvSpPr>
            <p:cNvPr id="47" name="Oval 46">
              <a:extLst>
                <a:ext uri="{FF2B5EF4-FFF2-40B4-BE49-F238E27FC236}">
                  <a16:creationId xmlns:a16="http://schemas.microsoft.com/office/drawing/2014/main" id="{09C7E01A-8138-0441-5E47-37332171312B}"/>
                </a:ext>
              </a:extLst>
            </p:cNvPr>
            <p:cNvSpPr/>
            <p:nvPr/>
          </p:nvSpPr>
          <p:spPr>
            <a:xfrm>
              <a:off x="4713186" y="4372423"/>
              <a:ext cx="286719" cy="286719"/>
            </a:xfrm>
            <a:prstGeom prst="ellipse">
              <a:avLst/>
            </a:prstGeom>
            <a:solidFill>
              <a:srgbClr val="92D050"/>
            </a:solidFill>
            <a:ln>
              <a:solidFill>
                <a:srgbClr val="00B05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60973A97-5A11-AFBD-DB1A-E3C7DE90AC89}"/>
                </a:ext>
              </a:extLst>
            </p:cNvPr>
            <p:cNvSpPr/>
            <p:nvPr/>
          </p:nvSpPr>
          <p:spPr>
            <a:xfrm>
              <a:off x="3736794" y="4736633"/>
              <a:ext cx="286719" cy="286719"/>
            </a:xfrm>
            <a:prstGeom prst="ellipse">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9" name="Oval 48">
              <a:extLst>
                <a:ext uri="{FF2B5EF4-FFF2-40B4-BE49-F238E27FC236}">
                  <a16:creationId xmlns:a16="http://schemas.microsoft.com/office/drawing/2014/main" id="{587AE495-2648-6768-9DD8-4C2C0805012B}"/>
                </a:ext>
              </a:extLst>
            </p:cNvPr>
            <p:cNvSpPr/>
            <p:nvPr/>
          </p:nvSpPr>
          <p:spPr>
            <a:xfrm>
              <a:off x="4132000" y="4736632"/>
              <a:ext cx="286719" cy="286719"/>
            </a:xfrm>
            <a:prstGeom prst="ellipse">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0" name="Oval 49">
              <a:extLst>
                <a:ext uri="{FF2B5EF4-FFF2-40B4-BE49-F238E27FC236}">
                  <a16:creationId xmlns:a16="http://schemas.microsoft.com/office/drawing/2014/main" id="{A689F1D6-6BAC-23C2-F692-8F5C0AF0CFD2}"/>
                </a:ext>
              </a:extLst>
            </p:cNvPr>
            <p:cNvSpPr/>
            <p:nvPr/>
          </p:nvSpPr>
          <p:spPr>
            <a:xfrm>
              <a:off x="4511709" y="4736633"/>
              <a:ext cx="286719" cy="286719"/>
            </a:xfrm>
            <a:prstGeom prst="ellipse">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1" name="Oval 50">
              <a:extLst>
                <a:ext uri="{FF2B5EF4-FFF2-40B4-BE49-F238E27FC236}">
                  <a16:creationId xmlns:a16="http://schemas.microsoft.com/office/drawing/2014/main" id="{B0766CE6-2F69-9413-72D2-8A5B3C8B44D1}"/>
                </a:ext>
              </a:extLst>
            </p:cNvPr>
            <p:cNvSpPr/>
            <p:nvPr/>
          </p:nvSpPr>
          <p:spPr>
            <a:xfrm>
              <a:off x="4922413" y="4721134"/>
              <a:ext cx="286719" cy="286719"/>
            </a:xfrm>
            <a:prstGeom prst="ellipse">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2" name="Oval 51">
              <a:extLst>
                <a:ext uri="{FF2B5EF4-FFF2-40B4-BE49-F238E27FC236}">
                  <a16:creationId xmlns:a16="http://schemas.microsoft.com/office/drawing/2014/main" id="{281C1901-5ABF-C2E2-1570-B18EE71A8D50}"/>
                </a:ext>
              </a:extLst>
            </p:cNvPr>
            <p:cNvSpPr/>
            <p:nvPr/>
          </p:nvSpPr>
          <p:spPr>
            <a:xfrm>
              <a:off x="5302122" y="4721135"/>
              <a:ext cx="286719" cy="286719"/>
            </a:xfrm>
            <a:prstGeom prst="ellipse">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3" name="Rectangle 52">
              <a:extLst>
                <a:ext uri="{FF2B5EF4-FFF2-40B4-BE49-F238E27FC236}">
                  <a16:creationId xmlns:a16="http://schemas.microsoft.com/office/drawing/2014/main" id="{6B47E8F4-4DB1-949F-E40F-4C616BEA44D1}"/>
                </a:ext>
              </a:extLst>
            </p:cNvPr>
            <p:cNvSpPr/>
            <p:nvPr/>
          </p:nvSpPr>
          <p:spPr>
            <a:xfrm>
              <a:off x="3638655" y="4271685"/>
              <a:ext cx="2030277" cy="860156"/>
            </a:xfrm>
            <a:prstGeom prst="rect">
              <a:avLst/>
            </a:prstGeom>
            <a:noFill/>
            <a:ln>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grpSp>
        <p:nvGrpSpPr>
          <p:cNvPr id="55" name="Group 54">
            <a:extLst>
              <a:ext uri="{FF2B5EF4-FFF2-40B4-BE49-F238E27FC236}">
                <a16:creationId xmlns:a16="http://schemas.microsoft.com/office/drawing/2014/main" id="{E41F4F0B-F100-D985-DFE9-2E2211E99070}"/>
              </a:ext>
            </a:extLst>
          </p:cNvPr>
          <p:cNvGrpSpPr/>
          <p:nvPr/>
        </p:nvGrpSpPr>
        <p:grpSpPr>
          <a:xfrm>
            <a:off x="6876499" y="3114088"/>
            <a:ext cx="2743200" cy="3262432"/>
            <a:chOff x="6152467" y="3524682"/>
            <a:chExt cx="2743200" cy="3262432"/>
          </a:xfrm>
        </p:grpSpPr>
        <p:sp>
          <p:nvSpPr>
            <p:cNvPr id="56" name="TextBox 55">
              <a:extLst>
                <a:ext uri="{FF2B5EF4-FFF2-40B4-BE49-F238E27FC236}">
                  <a16:creationId xmlns:a16="http://schemas.microsoft.com/office/drawing/2014/main" id="{A83A1E77-7FD3-5156-6AA6-1D0CC03C0354}"/>
                </a:ext>
              </a:extLst>
            </p:cNvPr>
            <p:cNvSpPr txBox="1"/>
            <p:nvPr/>
          </p:nvSpPr>
          <p:spPr>
            <a:xfrm>
              <a:off x="6152467" y="3524682"/>
              <a:ext cx="2743200" cy="3262432"/>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dirty="0">
                  <a:solidFill>
                    <a:srgbClr val="595959"/>
                  </a:solidFill>
                  <a:ea typeface="+mn-lt"/>
                  <a:cs typeface="+mn-lt"/>
                </a:rPr>
                <a:t>Qualifying accessors in multiple units assign innovations to teams of accessors, one also provides support</a:t>
              </a:r>
            </a:p>
            <a:p>
              <a:endParaRPr lang="en-GB" sz="1400" dirty="0">
                <a:solidFill>
                  <a:srgbClr val="595959"/>
                </a:solidFill>
                <a:ea typeface="+mn-lt"/>
                <a:cs typeface="+mn-lt"/>
              </a:endParaRPr>
            </a:p>
            <a:p>
              <a:endParaRPr lang="en-GB" sz="1400" dirty="0">
                <a:solidFill>
                  <a:srgbClr val="595959"/>
                </a:solidFill>
                <a:ea typeface="+mn-lt"/>
                <a:cs typeface="+mn-lt"/>
              </a:endParaRPr>
            </a:p>
            <a:p>
              <a:endParaRPr lang="en-US" sz="1400" dirty="0"/>
            </a:p>
            <a:p>
              <a:endParaRPr lang="en-GB" dirty="0">
                <a:solidFill>
                  <a:srgbClr val="595959"/>
                </a:solidFill>
                <a:ea typeface="+mn-lt"/>
                <a:cs typeface="+mn-lt"/>
              </a:endParaRPr>
            </a:p>
            <a:p>
              <a:endParaRPr lang="en-GB" dirty="0">
                <a:solidFill>
                  <a:srgbClr val="595959"/>
                </a:solidFill>
                <a:ea typeface="+mn-lt"/>
                <a:cs typeface="+mn-lt"/>
              </a:endParaRPr>
            </a:p>
            <a:p>
              <a:endParaRPr lang="en-GB" dirty="0">
                <a:solidFill>
                  <a:srgbClr val="595959"/>
                </a:solidFill>
                <a:ea typeface="+mn-lt"/>
                <a:cs typeface="+mn-lt"/>
              </a:endParaRPr>
            </a:p>
            <a:p>
              <a:pPr algn="l"/>
              <a:endParaRPr lang="en-GB" dirty="0">
                <a:solidFill>
                  <a:srgbClr val="595959"/>
                </a:solidFill>
                <a:cs typeface="Arial"/>
              </a:endParaRPr>
            </a:p>
            <a:p>
              <a:endParaRPr lang="en-GB" dirty="0">
                <a:solidFill>
                  <a:srgbClr val="595959"/>
                </a:solidFill>
                <a:cs typeface="Arial"/>
              </a:endParaRPr>
            </a:p>
            <a:p>
              <a:endParaRPr lang="en-GB" dirty="0">
                <a:solidFill>
                  <a:srgbClr val="595959"/>
                </a:solidFill>
                <a:cs typeface="Arial"/>
              </a:endParaRPr>
            </a:p>
          </p:txBody>
        </p:sp>
        <p:sp>
          <p:nvSpPr>
            <p:cNvPr id="57" name="Oval 56">
              <a:extLst>
                <a:ext uri="{FF2B5EF4-FFF2-40B4-BE49-F238E27FC236}">
                  <a16:creationId xmlns:a16="http://schemas.microsoft.com/office/drawing/2014/main" id="{71141628-DD9F-76E0-D546-DDB1D275C149}"/>
                </a:ext>
              </a:extLst>
            </p:cNvPr>
            <p:cNvSpPr/>
            <p:nvPr/>
          </p:nvSpPr>
          <p:spPr>
            <a:xfrm>
              <a:off x="7424901" y="4589398"/>
              <a:ext cx="286719" cy="286719"/>
            </a:xfrm>
            <a:prstGeom prst="ellipse">
              <a:avLst/>
            </a:prstGeom>
            <a:solidFill>
              <a:srgbClr val="92D050"/>
            </a:solidFill>
            <a:ln w="19050">
              <a:solidFill>
                <a:srgbClr val="FFFF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chemeClr val="dk1"/>
                </a:solidFill>
              </a:endParaRPr>
            </a:p>
          </p:txBody>
        </p:sp>
        <p:sp>
          <p:nvSpPr>
            <p:cNvPr id="58" name="Oval 57">
              <a:extLst>
                <a:ext uri="{FF2B5EF4-FFF2-40B4-BE49-F238E27FC236}">
                  <a16:creationId xmlns:a16="http://schemas.microsoft.com/office/drawing/2014/main" id="{C40EECD2-5C8E-8DB0-B181-1E6B3AF7E66E}"/>
                </a:ext>
              </a:extLst>
            </p:cNvPr>
            <p:cNvSpPr/>
            <p:nvPr/>
          </p:nvSpPr>
          <p:spPr>
            <a:xfrm>
              <a:off x="8311679" y="4597146"/>
              <a:ext cx="286719" cy="286719"/>
            </a:xfrm>
            <a:prstGeom prst="ellipse">
              <a:avLst/>
            </a:prstGeom>
            <a:solidFill>
              <a:srgbClr val="92D050"/>
            </a:solidFill>
            <a:ln>
              <a:solidFill>
                <a:srgbClr val="00B05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E75A61F1-5737-7FE4-8D0E-DD59C03389C1}"/>
                </a:ext>
              </a:extLst>
            </p:cNvPr>
            <p:cNvSpPr/>
            <p:nvPr/>
          </p:nvSpPr>
          <p:spPr>
            <a:xfrm>
              <a:off x="6334394" y="4922611"/>
              <a:ext cx="286719" cy="286719"/>
            </a:xfrm>
            <a:prstGeom prst="ellipse">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1" name="Oval 60">
              <a:extLst>
                <a:ext uri="{FF2B5EF4-FFF2-40B4-BE49-F238E27FC236}">
                  <a16:creationId xmlns:a16="http://schemas.microsoft.com/office/drawing/2014/main" id="{BBBCB2BF-C69E-C45C-ADD3-3949A3D7441D}"/>
                </a:ext>
              </a:extLst>
            </p:cNvPr>
            <p:cNvSpPr/>
            <p:nvPr/>
          </p:nvSpPr>
          <p:spPr>
            <a:xfrm>
              <a:off x="7233955" y="4945857"/>
              <a:ext cx="286719" cy="286719"/>
            </a:xfrm>
            <a:prstGeom prst="ellipse">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2" name="Oval 61">
              <a:extLst>
                <a:ext uri="{FF2B5EF4-FFF2-40B4-BE49-F238E27FC236}">
                  <a16:creationId xmlns:a16="http://schemas.microsoft.com/office/drawing/2014/main" id="{695C8F8B-7B85-80A7-7F3A-72ED484FC2DE}"/>
                </a:ext>
              </a:extLst>
            </p:cNvPr>
            <p:cNvSpPr/>
            <p:nvPr/>
          </p:nvSpPr>
          <p:spPr>
            <a:xfrm>
              <a:off x="7610880" y="4945858"/>
              <a:ext cx="286719" cy="286719"/>
            </a:xfrm>
            <a:prstGeom prst="ellipse">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5" name="Oval 64">
              <a:extLst>
                <a:ext uri="{FF2B5EF4-FFF2-40B4-BE49-F238E27FC236}">
                  <a16:creationId xmlns:a16="http://schemas.microsoft.com/office/drawing/2014/main" id="{5105E0C5-EFCE-CB32-F659-7D6B54013297}"/>
                </a:ext>
              </a:extLst>
            </p:cNvPr>
            <p:cNvSpPr/>
            <p:nvPr/>
          </p:nvSpPr>
          <p:spPr>
            <a:xfrm>
              <a:off x="7418619" y="5294569"/>
              <a:ext cx="286719" cy="286719"/>
            </a:xfrm>
            <a:prstGeom prst="ellipse">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6" name="Oval 65">
              <a:extLst>
                <a:ext uri="{FF2B5EF4-FFF2-40B4-BE49-F238E27FC236}">
                  <a16:creationId xmlns:a16="http://schemas.microsoft.com/office/drawing/2014/main" id="{40709126-6867-0414-EFB6-EA04601BBB54}"/>
                </a:ext>
              </a:extLst>
            </p:cNvPr>
            <p:cNvSpPr/>
            <p:nvPr/>
          </p:nvSpPr>
          <p:spPr>
            <a:xfrm>
              <a:off x="6332172" y="5294569"/>
              <a:ext cx="286719" cy="286719"/>
            </a:xfrm>
            <a:prstGeom prst="ellipse">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8" name="Oval 67">
              <a:extLst>
                <a:ext uri="{FF2B5EF4-FFF2-40B4-BE49-F238E27FC236}">
                  <a16:creationId xmlns:a16="http://schemas.microsoft.com/office/drawing/2014/main" id="{4F99D5E6-77E6-F2E7-0EC0-2DDA547C90E2}"/>
                </a:ext>
              </a:extLst>
            </p:cNvPr>
            <p:cNvSpPr/>
            <p:nvPr/>
          </p:nvSpPr>
          <p:spPr>
            <a:xfrm>
              <a:off x="6497124" y="4581647"/>
              <a:ext cx="286719" cy="286719"/>
            </a:xfrm>
            <a:prstGeom prst="ellipse">
              <a:avLst/>
            </a:prstGeom>
            <a:solidFill>
              <a:srgbClr val="92D050"/>
            </a:solidFill>
            <a:ln>
              <a:solidFill>
                <a:srgbClr val="00B05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51E491BC-60D6-DAC2-47CC-C4F92E973F78}"/>
                </a:ext>
              </a:extLst>
            </p:cNvPr>
            <p:cNvSpPr/>
            <p:nvPr/>
          </p:nvSpPr>
          <p:spPr>
            <a:xfrm>
              <a:off x="6281674" y="4520248"/>
              <a:ext cx="751483" cy="1445221"/>
            </a:xfrm>
            <a:prstGeom prst="rect">
              <a:avLst/>
            </a:prstGeom>
            <a:noFill/>
            <a:ln>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2" name="Rectangle 71">
              <a:extLst>
                <a:ext uri="{FF2B5EF4-FFF2-40B4-BE49-F238E27FC236}">
                  <a16:creationId xmlns:a16="http://schemas.microsoft.com/office/drawing/2014/main" id="{18720842-C1E8-F256-4E16-84273389D4AF}"/>
                </a:ext>
              </a:extLst>
            </p:cNvPr>
            <p:cNvSpPr/>
            <p:nvPr/>
          </p:nvSpPr>
          <p:spPr>
            <a:xfrm>
              <a:off x="7192424" y="4519654"/>
              <a:ext cx="751483" cy="1181184"/>
            </a:xfrm>
            <a:prstGeom prst="rect">
              <a:avLst/>
            </a:prstGeom>
            <a:noFill/>
            <a:ln>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3" name="Rectangle 72">
              <a:extLst>
                <a:ext uri="{FF2B5EF4-FFF2-40B4-BE49-F238E27FC236}">
                  <a16:creationId xmlns:a16="http://schemas.microsoft.com/office/drawing/2014/main" id="{84E1B4CB-21EB-45B1-44CC-E96D0082AF73}"/>
                </a:ext>
              </a:extLst>
            </p:cNvPr>
            <p:cNvSpPr/>
            <p:nvPr/>
          </p:nvSpPr>
          <p:spPr>
            <a:xfrm>
              <a:off x="8059396" y="4511066"/>
              <a:ext cx="751483" cy="2040819"/>
            </a:xfrm>
            <a:prstGeom prst="rect">
              <a:avLst/>
            </a:prstGeom>
            <a:noFill/>
            <a:ln>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4" name="Oval 73">
              <a:extLst>
                <a:ext uri="{FF2B5EF4-FFF2-40B4-BE49-F238E27FC236}">
                  <a16:creationId xmlns:a16="http://schemas.microsoft.com/office/drawing/2014/main" id="{449D4437-4751-9AC5-94F2-8D71D283E180}"/>
                </a:ext>
              </a:extLst>
            </p:cNvPr>
            <p:cNvSpPr/>
            <p:nvPr/>
          </p:nvSpPr>
          <p:spPr>
            <a:xfrm>
              <a:off x="6334394" y="5630958"/>
              <a:ext cx="286719" cy="286719"/>
            </a:xfrm>
            <a:prstGeom prst="ellipse">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6" name="Oval 75">
              <a:extLst>
                <a:ext uri="{FF2B5EF4-FFF2-40B4-BE49-F238E27FC236}">
                  <a16:creationId xmlns:a16="http://schemas.microsoft.com/office/drawing/2014/main" id="{7A96852F-7760-24D2-6147-41D428E30B18}"/>
                </a:ext>
              </a:extLst>
            </p:cNvPr>
            <p:cNvSpPr/>
            <p:nvPr/>
          </p:nvSpPr>
          <p:spPr>
            <a:xfrm>
              <a:off x="8123633" y="5849010"/>
              <a:ext cx="286719" cy="286719"/>
            </a:xfrm>
            <a:prstGeom prst="ellipse">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7" name="Oval 76">
              <a:extLst>
                <a:ext uri="{FF2B5EF4-FFF2-40B4-BE49-F238E27FC236}">
                  <a16:creationId xmlns:a16="http://schemas.microsoft.com/office/drawing/2014/main" id="{8F6F4C1B-8644-9D13-4187-EBC43CCDFA4E}"/>
                </a:ext>
              </a:extLst>
            </p:cNvPr>
            <p:cNvSpPr/>
            <p:nvPr/>
          </p:nvSpPr>
          <p:spPr>
            <a:xfrm>
              <a:off x="8480095" y="5856760"/>
              <a:ext cx="286719" cy="286719"/>
            </a:xfrm>
            <a:prstGeom prst="ellipse">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8" name="Oval 77">
              <a:extLst>
                <a:ext uri="{FF2B5EF4-FFF2-40B4-BE49-F238E27FC236}">
                  <a16:creationId xmlns:a16="http://schemas.microsoft.com/office/drawing/2014/main" id="{8A8A3FAA-CE5E-D330-7ECD-812996E85A4E}"/>
                </a:ext>
              </a:extLst>
            </p:cNvPr>
            <p:cNvSpPr/>
            <p:nvPr/>
          </p:nvSpPr>
          <p:spPr>
            <a:xfrm>
              <a:off x="8123633" y="6177542"/>
              <a:ext cx="286719" cy="286719"/>
            </a:xfrm>
            <a:prstGeom prst="ellipse">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9" name="Oval 78">
              <a:extLst>
                <a:ext uri="{FF2B5EF4-FFF2-40B4-BE49-F238E27FC236}">
                  <a16:creationId xmlns:a16="http://schemas.microsoft.com/office/drawing/2014/main" id="{C52C617D-8ED2-83E6-16A5-38E5C9562D32}"/>
                </a:ext>
              </a:extLst>
            </p:cNvPr>
            <p:cNvSpPr/>
            <p:nvPr/>
          </p:nvSpPr>
          <p:spPr>
            <a:xfrm>
              <a:off x="8480095" y="6185292"/>
              <a:ext cx="286719" cy="286719"/>
            </a:xfrm>
            <a:prstGeom prst="ellipse">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sp>
        <p:nvSpPr>
          <p:cNvPr id="80" name="Oval 79">
            <a:extLst>
              <a:ext uri="{FF2B5EF4-FFF2-40B4-BE49-F238E27FC236}">
                <a16:creationId xmlns:a16="http://schemas.microsoft.com/office/drawing/2014/main" id="{C893701B-7872-B3C9-982D-3D01E9924D18}"/>
              </a:ext>
            </a:extLst>
          </p:cNvPr>
          <p:cNvSpPr/>
          <p:nvPr/>
        </p:nvSpPr>
        <p:spPr>
          <a:xfrm>
            <a:off x="7434921" y="4512017"/>
            <a:ext cx="286719" cy="286719"/>
          </a:xfrm>
          <a:prstGeom prst="ellipse">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1" name="Oval 80">
            <a:extLst>
              <a:ext uri="{FF2B5EF4-FFF2-40B4-BE49-F238E27FC236}">
                <a16:creationId xmlns:a16="http://schemas.microsoft.com/office/drawing/2014/main" id="{B0C2AB74-2EFB-0AB4-3ABA-2F4646FDD7F0}"/>
              </a:ext>
            </a:extLst>
          </p:cNvPr>
          <p:cNvSpPr/>
          <p:nvPr/>
        </p:nvSpPr>
        <p:spPr>
          <a:xfrm>
            <a:off x="7432699" y="4883975"/>
            <a:ext cx="286719" cy="286719"/>
          </a:xfrm>
          <a:prstGeom prst="ellipse">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2" name="Oval 81">
            <a:extLst>
              <a:ext uri="{FF2B5EF4-FFF2-40B4-BE49-F238E27FC236}">
                <a16:creationId xmlns:a16="http://schemas.microsoft.com/office/drawing/2014/main" id="{62474D39-BE11-B815-E163-D13B6027F283}"/>
              </a:ext>
            </a:extLst>
          </p:cNvPr>
          <p:cNvSpPr/>
          <p:nvPr/>
        </p:nvSpPr>
        <p:spPr>
          <a:xfrm>
            <a:off x="7434921" y="5220364"/>
            <a:ext cx="286719" cy="286719"/>
          </a:xfrm>
          <a:prstGeom prst="ellipse">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3" name="Oval 82">
            <a:extLst>
              <a:ext uri="{FF2B5EF4-FFF2-40B4-BE49-F238E27FC236}">
                <a16:creationId xmlns:a16="http://schemas.microsoft.com/office/drawing/2014/main" id="{6DB9FC53-6A41-4D1A-1281-9CFE0FE76DFF}"/>
              </a:ext>
            </a:extLst>
          </p:cNvPr>
          <p:cNvSpPr/>
          <p:nvPr/>
        </p:nvSpPr>
        <p:spPr>
          <a:xfrm>
            <a:off x="8839173" y="4555443"/>
            <a:ext cx="286719" cy="286719"/>
          </a:xfrm>
          <a:prstGeom prst="ellipse">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4" name="Oval 83">
            <a:extLst>
              <a:ext uri="{FF2B5EF4-FFF2-40B4-BE49-F238E27FC236}">
                <a16:creationId xmlns:a16="http://schemas.microsoft.com/office/drawing/2014/main" id="{0F2EA501-BBEA-F245-1E6F-1FEBD591D3D4}"/>
              </a:ext>
            </a:extLst>
          </p:cNvPr>
          <p:cNvSpPr/>
          <p:nvPr/>
        </p:nvSpPr>
        <p:spPr>
          <a:xfrm>
            <a:off x="9195635" y="4563193"/>
            <a:ext cx="286719" cy="286719"/>
          </a:xfrm>
          <a:prstGeom prst="ellipse">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5" name="Oval 84">
            <a:extLst>
              <a:ext uri="{FF2B5EF4-FFF2-40B4-BE49-F238E27FC236}">
                <a16:creationId xmlns:a16="http://schemas.microsoft.com/office/drawing/2014/main" id="{A8F422C6-D392-F458-E914-9417A854FE1F}"/>
              </a:ext>
            </a:extLst>
          </p:cNvPr>
          <p:cNvSpPr/>
          <p:nvPr/>
        </p:nvSpPr>
        <p:spPr>
          <a:xfrm>
            <a:off x="8839173" y="4883975"/>
            <a:ext cx="286719" cy="286719"/>
          </a:xfrm>
          <a:prstGeom prst="ellipse">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6" name="Oval 85">
            <a:extLst>
              <a:ext uri="{FF2B5EF4-FFF2-40B4-BE49-F238E27FC236}">
                <a16:creationId xmlns:a16="http://schemas.microsoft.com/office/drawing/2014/main" id="{257D051E-FEBA-A05C-FD1C-155FF8134C12}"/>
              </a:ext>
            </a:extLst>
          </p:cNvPr>
          <p:cNvSpPr/>
          <p:nvPr/>
        </p:nvSpPr>
        <p:spPr>
          <a:xfrm>
            <a:off x="9195635" y="4891725"/>
            <a:ext cx="286719" cy="286719"/>
          </a:xfrm>
          <a:prstGeom prst="ellipse">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9228985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3CEAD487FACC84DAFE2FEDD12EC5007" ma:contentTypeVersion="41" ma:contentTypeDescription="Create a new document." ma:contentTypeScope="" ma:versionID="84f188280c69de8917125f197eae7233">
  <xsd:schema xmlns:xsd="http://www.w3.org/2001/XMLSchema" xmlns:xs="http://www.w3.org/2001/XMLSchema" xmlns:p="http://schemas.microsoft.com/office/2006/metadata/properties" xmlns:ns1="http://schemas.microsoft.com/sharepoint/v3" xmlns:ns2="68c658e5-5c73-47d4-b70e-653a817403af" xmlns:ns3="6ba9b3de-e0a7-409a-b836-fdfbac4893fa" xmlns:ns4="cccaf3ac-2de9-44d4-aa31-54302fceb5f7" targetNamespace="http://schemas.microsoft.com/office/2006/metadata/properties" ma:root="true" ma:fieldsID="448f16b9caa6d9a7581c117d70021133" ns1:_="" ns2:_="" ns3:_="" ns4:_="">
    <xsd:import namespace="http://schemas.microsoft.com/sharepoint/v3"/>
    <xsd:import namespace="68c658e5-5c73-47d4-b70e-653a817403af"/>
    <xsd:import namespace="6ba9b3de-e0a7-409a-b836-fdfbac4893fa"/>
    <xsd:import namespace="cccaf3ac-2de9-44d4-aa31-54302fceb5f7"/>
    <xsd:element name="properties">
      <xsd:complexType>
        <xsd:sequence>
          <xsd:element name="documentManagement">
            <xsd:complexType>
              <xsd:all>
                <xsd:element ref="ns2:SharedWithUsers" minOccurs="0"/>
                <xsd:element ref="ns2:SharedWithDetails" minOccurs="0"/>
                <xsd:element ref="ns3:MediaServiceDateTaken" minOccurs="0"/>
                <xsd:element ref="ns3:MediaServiceLocation" minOccurs="0"/>
                <xsd:element ref="ns3:MediaLengthInSeconds" minOccurs="0"/>
                <xsd:element ref="ns3:_Flow_SignoffStatus" minOccurs="0"/>
                <xsd:element ref="ns3:Review_x0020_Date" minOccurs="0"/>
                <xsd:element ref="ns1:_ip_UnifiedCompliancePolicyProperties" minOccurs="0"/>
                <xsd:element ref="ns1:_ip_UnifiedCompliancePolicyUIAction" minOccurs="0"/>
                <xsd:element ref="ns3:lcf76f155ced4ddcb4097134ff3c332f" minOccurs="0"/>
                <xsd:element ref="ns4:TaxCatchAll"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8c658e5-5c73-47d4-b70e-653a817403af"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ba9b3de-e0a7-409a-b836-fdfbac4893fa" elementFormDefault="qualified">
    <xsd:import namespace="http://schemas.microsoft.com/office/2006/documentManagement/types"/>
    <xsd:import namespace="http://schemas.microsoft.com/office/infopath/2007/PartnerControls"/>
    <xsd:element name="MediaServiceDateTaken" ma:index="10" nillable="true" ma:displayName="MediaServiceDateTaken" ma:hidden="true" ma:internalName="MediaServiceDateTaken" ma:readOnly="true">
      <xsd:simpleType>
        <xsd:restriction base="dms:Text"/>
      </xsd:simpleType>
    </xsd:element>
    <xsd:element name="MediaServiceLocation" ma:index="11" nillable="true" ma:displayName="Location" ma:internalName="MediaServiceLocation" ma:readOnly="true">
      <xsd:simpleType>
        <xsd:restriction base="dms:Text"/>
      </xsd:simpleType>
    </xsd:element>
    <xsd:element name="MediaLengthInSeconds" ma:index="12" nillable="true" ma:displayName="Length (seconds)" ma:internalName="MediaLengthInSeconds" ma:readOnly="true">
      <xsd:simpleType>
        <xsd:restriction base="dms:Unknown"/>
      </xsd:simpleType>
    </xsd:element>
    <xsd:element name="_Flow_SignoffStatus" ma:index="13" nillable="true" ma:displayName="Sign-off status" ma:internalName="Sign_x002d_off_x0020_status">
      <xsd:simpleType>
        <xsd:restriction base="dms:Text"/>
      </xsd:simpleType>
    </xsd:element>
    <xsd:element name="Review_x0020_Date" ma:index="14" nillable="true" ma:displayName="Review date" ma:indexed="true" ma:internalName="Review_x0020_Dat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443b0bdb-28a8-4814-9fb9-624c17c095f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ccaf3ac-2de9-44d4-aa31-54302fceb5f7"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e9554c4c-9596-4049-8934-b83d97a416c0}" ma:internalName="TaxCatchAll" ma:showField="CatchAllData" ma:web="68c658e5-5c73-47d4-b70e-653a817403a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cccaf3ac-2de9-44d4-aa31-54302fceb5f7" xsi:nil="true"/>
    <lcf76f155ced4ddcb4097134ff3c332f xmlns="6ba9b3de-e0a7-409a-b836-fdfbac4893fa">
      <Terms xmlns="http://schemas.microsoft.com/office/infopath/2007/PartnerControls"/>
    </lcf76f155ced4ddcb4097134ff3c332f>
    <_Flow_SignoffStatus xmlns="6ba9b3de-e0a7-409a-b836-fdfbac4893fa" xsi:nil="true"/>
    <Review_x0020_Date xmlns="6ba9b3de-e0a7-409a-b836-fdfbac4893fa" xsi:nil="true"/>
    <_ip_UnifiedCompliancePolicyUIAction xmlns="http://schemas.microsoft.com/sharepoint/v3" xsi:nil="true"/>
    <_ip_UnifiedCompliancePolicyProperties xmlns="http://schemas.microsoft.com/sharepoint/v3" xsi:nil="true"/>
    <SharedWithUsers xmlns="68c658e5-5c73-47d4-b70e-653a817403af">
      <UserInfo>
        <DisplayName/>
        <AccountId xsi:nil="true"/>
        <AccountType/>
      </UserInfo>
    </SharedWithUsers>
    <MediaLengthInSeconds xmlns="6ba9b3de-e0a7-409a-b836-fdfbac4893fa"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50785E3-0A2D-4941-A8C7-DC9ED0B005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8c658e5-5c73-47d4-b70e-653a817403af"/>
    <ds:schemaRef ds:uri="6ba9b3de-e0a7-409a-b836-fdfbac4893fa"/>
    <ds:schemaRef ds:uri="cccaf3ac-2de9-44d4-aa31-54302fceb5f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AFD0D08-B8DF-44DA-A47D-AD110FB92C5C}">
  <ds:schemaRefs>
    <ds:schemaRef ds:uri="68c658e5-5c73-47d4-b70e-653a817403af"/>
    <ds:schemaRef ds:uri="6ba9b3de-e0a7-409a-b836-fdfbac4893fa"/>
    <ds:schemaRef ds:uri="cccaf3ac-2de9-44d4-aa31-54302fceb5f7"/>
    <ds:schemaRef ds:uri="http://schemas.microsoft.com/office/2006/metadata/properties"/>
    <ds:schemaRef ds:uri="http://schemas.microsoft.com/office/infopath/2007/PartnerControls"/>
    <ds:schemaRef ds:uri="http://schemas.microsoft.com/sharepoint/v3"/>
  </ds:schemaRefs>
</ds:datastoreItem>
</file>

<file path=customXml/itemProps3.xml><?xml version="1.0" encoding="utf-8"?>
<ds:datastoreItem xmlns:ds="http://schemas.openxmlformats.org/officeDocument/2006/customXml" ds:itemID="{E2E2AF6F-2AE1-443E-AA3D-B5A6C7EBBE6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128</TotalTime>
  <Words>625</Words>
  <Application>Microsoft Office PowerPoint</Application>
  <PresentationFormat>Widescreen</PresentationFormat>
  <Paragraphs>70</Paragraphs>
  <Slides>5</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Roboto</vt:lpstr>
      <vt:lpstr>Office Theme</vt:lpstr>
      <vt:lpstr>Roles and organisational structures</vt:lpstr>
      <vt:lpstr>PowerPoint Presentation</vt:lpstr>
      <vt:lpstr>Difference in roles – QA/A</vt:lpstr>
      <vt:lpstr>Workflow for Support Organisations</vt:lpstr>
      <vt:lpstr>Example structures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 Whyte</dc:creator>
  <cp:lastModifiedBy>Clare Lether</cp:lastModifiedBy>
  <cp:revision>6</cp:revision>
  <dcterms:created xsi:type="dcterms:W3CDTF">2022-09-20T08:25:30Z</dcterms:created>
  <dcterms:modified xsi:type="dcterms:W3CDTF">2023-10-05T11:03:56Z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0x010100F3CEAD487FACC84DAFE2FEDD12EC5007</vt:lpwstr>
  </property>
  <property fmtid="{D5CDD505-2E9C-101B-9397-08002B2CF9AE}" pid="3" name="Order">
    <vt:r8>22800</vt:r8>
  </property>
  <property fmtid="{D5CDD505-2E9C-101B-9397-08002B2CF9AE}" pid="4" name="xd_Signature">
    <vt:bool>false</vt:bool>
  </property>
  <property fmtid="{D5CDD505-2E9C-101B-9397-08002B2CF9AE}" pid="5" name="xd_ProgID">
    <vt:lpwstr/>
  </property>
  <property fmtid="{D5CDD505-2E9C-101B-9397-08002B2CF9AE}" pid="6" name="TriggerFlowInfo">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MediaServiceImageTags">
    <vt:lpwstr/>
  </property>
</Properties>
</file>